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3" r:id="rId1"/>
  </p:sldMasterIdLst>
  <p:notesMasterIdLst>
    <p:notesMasterId r:id="rId28"/>
  </p:notesMasterIdLst>
  <p:handoutMasterIdLst>
    <p:handoutMasterId r:id="rId29"/>
  </p:handoutMasterIdLst>
  <p:sldIdLst>
    <p:sldId id="257" r:id="rId2"/>
    <p:sldId id="295" r:id="rId3"/>
    <p:sldId id="550" r:id="rId4"/>
    <p:sldId id="551" r:id="rId5"/>
    <p:sldId id="545" r:id="rId6"/>
    <p:sldId id="558" r:id="rId7"/>
    <p:sldId id="549" r:id="rId8"/>
    <p:sldId id="552" r:id="rId9"/>
    <p:sldId id="555" r:id="rId10"/>
    <p:sldId id="291" r:id="rId11"/>
    <p:sldId id="579" r:id="rId12"/>
    <p:sldId id="544" r:id="rId13"/>
    <p:sldId id="322" r:id="rId14"/>
    <p:sldId id="329" r:id="rId15"/>
    <p:sldId id="477" r:id="rId16"/>
    <p:sldId id="561" r:id="rId17"/>
    <p:sldId id="559" r:id="rId18"/>
    <p:sldId id="474" r:id="rId19"/>
    <p:sldId id="581" r:id="rId20"/>
    <p:sldId id="585" r:id="rId21"/>
    <p:sldId id="586" r:id="rId22"/>
    <p:sldId id="575" r:id="rId23"/>
    <p:sldId id="584" r:id="rId24"/>
    <p:sldId id="571" r:id="rId25"/>
    <p:sldId id="588" r:id="rId26"/>
    <p:sldId id="587" r:id="rId27"/>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3460EF7-DA25-40D9-A977-AB684E4F673E}">
          <p14:sldIdLst>
            <p14:sldId id="257"/>
            <p14:sldId id="295"/>
            <p14:sldId id="550"/>
            <p14:sldId id="551"/>
            <p14:sldId id="545"/>
            <p14:sldId id="558"/>
            <p14:sldId id="549"/>
            <p14:sldId id="552"/>
            <p14:sldId id="555"/>
            <p14:sldId id="291"/>
            <p14:sldId id="579"/>
            <p14:sldId id="544"/>
            <p14:sldId id="322"/>
            <p14:sldId id="329"/>
            <p14:sldId id="477"/>
            <p14:sldId id="561"/>
            <p14:sldId id="559"/>
            <p14:sldId id="474"/>
            <p14:sldId id="581"/>
            <p14:sldId id="585"/>
            <p14:sldId id="586"/>
            <p14:sldId id="575"/>
            <p14:sldId id="584"/>
            <p14:sldId id="571"/>
            <p14:sldId id="588"/>
            <p14:sldId id="587"/>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ARPENTIER Philippe" initials="CP" lastIdx="5" clrIdx="6">
    <p:extLst>
      <p:ext uri="{19B8F6BF-5375-455C-9EA6-DF929625EA0E}">
        <p15:presenceInfo xmlns:p15="http://schemas.microsoft.com/office/powerpoint/2012/main" userId="CHARPENTIER Philippe" providerId="None"/>
      </p:ext>
    </p:extLst>
  </p:cmAuthor>
  <p:cmAuthor id="1" name="BILLET Elodie" initials="BE" lastIdx="1" clrIdx="0">
    <p:extLst>
      <p:ext uri="{19B8F6BF-5375-455C-9EA6-DF929625EA0E}">
        <p15:presenceInfo xmlns:p15="http://schemas.microsoft.com/office/powerpoint/2012/main" userId="BILLET Elodie" providerId="None"/>
      </p:ext>
    </p:extLst>
  </p:cmAuthor>
  <p:cmAuthor id="8" name="BIZARRO Rita" initials="RB" lastIdx="2" clrIdx="7">
    <p:extLst>
      <p:ext uri="{19B8F6BF-5375-455C-9EA6-DF929625EA0E}">
        <p15:presenceInfo xmlns:p15="http://schemas.microsoft.com/office/powerpoint/2012/main" userId="BIZARRO Rita" providerId="None"/>
      </p:ext>
    </p:extLst>
  </p:cmAuthor>
  <p:cmAuthor id="2" name="FRADET Elodie" initials="FE" lastIdx="11" clrIdx="1">
    <p:extLst>
      <p:ext uri="{19B8F6BF-5375-455C-9EA6-DF929625EA0E}">
        <p15:presenceInfo xmlns:p15="http://schemas.microsoft.com/office/powerpoint/2012/main" userId="FRADET Elodie" providerId="None"/>
      </p:ext>
    </p:extLst>
  </p:cmAuthor>
  <p:cmAuthor id="9" name="MELMOUX-EUDE Boris" initials="MEB" lastIdx="3" clrIdx="8">
    <p:extLst>
      <p:ext uri="{19B8F6BF-5375-455C-9EA6-DF929625EA0E}">
        <p15:presenceInfo xmlns:p15="http://schemas.microsoft.com/office/powerpoint/2012/main" userId="MELMOUX-EUDE Boris" providerId="None"/>
      </p:ext>
    </p:extLst>
  </p:cmAuthor>
  <p:cmAuthor id="3" name="DENIS Cecile" initials="DC" lastIdx="2" clrIdx="2">
    <p:extLst>
      <p:ext uri="{19B8F6BF-5375-455C-9EA6-DF929625EA0E}">
        <p15:presenceInfo xmlns:p15="http://schemas.microsoft.com/office/powerpoint/2012/main" userId="DENIS Cecile" providerId="None"/>
      </p:ext>
    </p:extLst>
  </p:cmAuthor>
  <p:cmAuthor id="4" name="LE ROY Catherine" initials="LRC" lastIdx="2" clrIdx="3">
    <p:extLst>
      <p:ext uri="{19B8F6BF-5375-455C-9EA6-DF929625EA0E}">
        <p15:presenceInfo xmlns:p15="http://schemas.microsoft.com/office/powerpoint/2012/main" userId="LE ROY Catherine" providerId="None"/>
      </p:ext>
    </p:extLst>
  </p:cmAuthor>
  <p:cmAuthor id="5" name="GIQUEL Francois" initials="GF" lastIdx="10" clrIdx="4">
    <p:extLst>
      <p:ext uri="{19B8F6BF-5375-455C-9EA6-DF929625EA0E}">
        <p15:presenceInfo xmlns:p15="http://schemas.microsoft.com/office/powerpoint/2012/main" userId="S-1-5-21-2043104406-512064258-1538882281-288196" providerId="AD"/>
      </p:ext>
    </p:extLst>
  </p:cmAuthor>
  <p:cmAuthor id="6" name="DOREL Lucas" initials="DL" lastIdx="6" clrIdx="5">
    <p:extLst>
      <p:ext uri="{19B8F6BF-5375-455C-9EA6-DF929625EA0E}">
        <p15:presenceInfo xmlns:p15="http://schemas.microsoft.com/office/powerpoint/2012/main" userId="DOREL Luc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2"/>
    <a:srgbClr val="F2F2F2"/>
    <a:srgbClr val="000091"/>
    <a:srgbClr val="1800A0"/>
    <a:srgbClr val="000094"/>
    <a:srgbClr val="FF6F4C"/>
    <a:srgbClr val="C3CEE7"/>
    <a:srgbClr val="79B2E2"/>
    <a:srgbClr val="9A9AD3"/>
    <a:srgbClr val="DDE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85053" autoAdjust="0"/>
  </p:normalViewPr>
  <p:slideViewPr>
    <p:cSldViewPr showGuides="1">
      <p:cViewPr varScale="1">
        <p:scale>
          <a:sx n="136" d="100"/>
          <a:sy n="136" d="100"/>
        </p:scale>
        <p:origin x="1334" y="96"/>
      </p:cViewPr>
      <p:guideLst>
        <p:guide orient="horz" pos="1620"/>
        <p:guide orient="horz" pos="191"/>
        <p:guide orient="horz" pos="854"/>
        <p:guide orient="horz" pos="821"/>
        <p:guide orient="horz" pos="3049"/>
        <p:guide orient="horz" pos="3151"/>
        <p:guide pos="2880"/>
        <p:guide pos="476"/>
        <p:guide pos="5193"/>
        <p:guide pos="5465"/>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33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dorel-adc\Downloads\evolution-des-effectifs-de-la-fonction-publique-en-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dorel-adc\Downloads\evolution-des-effectifs-de-la-fonction-publique-en-202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3465902262499"/>
          <c:y val="5.3140152318756358E-2"/>
          <c:w val="0.85336529600466604"/>
          <c:h val="0.72428316025714179"/>
        </c:manualLayout>
      </c:layout>
      <c:lineChart>
        <c:grouping val="standard"/>
        <c:varyColors val="0"/>
        <c:ser>
          <c:idx val="0"/>
          <c:order val="0"/>
          <c:tx>
            <c:strRef>
              <c:f>'Figure 3'!$C$4</c:f>
              <c:strCache>
                <c:ptCount val="1"/>
                <c:pt idx="0">
                  <c:v>FPE</c:v>
                </c:pt>
              </c:strCache>
            </c:strRef>
          </c:tx>
          <c:spPr>
            <a:ln w="19050" cap="rnd">
              <a:solidFill>
                <a:srgbClr val="6E445A"/>
              </a:solidFill>
              <a:round/>
            </a:ln>
            <a:effectLst/>
          </c:spPr>
          <c:marker>
            <c:symbol val="none"/>
          </c:marker>
          <c:cat>
            <c:numRef>
              <c:f>'Figure 3'!$B$5:$B$18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'Figure 3'!$C$5:$C$18</c:f>
              <c:numCache>
                <c:formatCode>0.0</c:formatCode>
                <c:ptCount val="14"/>
                <c:pt idx="0">
                  <c:v>100</c:v>
                </c:pt>
                <c:pt idx="1">
                  <c:v>99.337176245800705</c:v>
                </c:pt>
                <c:pt idx="2">
                  <c:v>99.3677655641266</c:v>
                </c:pt>
                <c:pt idx="3">
                  <c:v>99.035670704953404</c:v>
                </c:pt>
                <c:pt idx="4">
                  <c:v>99.261344539206505</c:v>
                </c:pt>
                <c:pt idx="5">
                  <c:v>100.647839541433</c:v>
                </c:pt>
                <c:pt idx="6">
                  <c:v>101.42279653425901</c:v>
                </c:pt>
                <c:pt idx="7">
                  <c:v>102.20851566885101</c:v>
                </c:pt>
                <c:pt idx="8">
                  <c:v>103.062822760771</c:v>
                </c:pt>
                <c:pt idx="9">
                  <c:v>104.364131271638</c:v>
                </c:pt>
                <c:pt idx="10">
                  <c:v>104.26772731713052</c:v>
                </c:pt>
                <c:pt idx="11">
                  <c:v>104.9001808665343</c:v>
                </c:pt>
                <c:pt idx="12">
                  <c:v>105.71286094993198</c:v>
                </c:pt>
                <c:pt idx="13">
                  <c:v>106.57686291158568</c:v>
                </c:pt>
              </c:numCache>
            </c:numRef>
          </c:val>
          <c:smooth val="0"/>
          <c:extLst>
            <c:ext xmlns:c16="http://schemas.microsoft.com/office/drawing/2014/chart" uri="{C3380CC4-5D6E-409C-BE32-E72D297353CC}">
              <c16:uniqueId val="{00000000-1966-4B38-9E18-6289FBC1EFFF}"/>
            </c:ext>
          </c:extLst>
        </c:ser>
        <c:ser>
          <c:idx val="1"/>
          <c:order val="1"/>
          <c:tx>
            <c:strRef>
              <c:f>'Figure 3'!$D$4</c:f>
              <c:strCache>
                <c:ptCount val="1"/>
                <c:pt idx="0">
                  <c:v>FPT</c:v>
                </c:pt>
              </c:strCache>
            </c:strRef>
          </c:tx>
          <c:spPr>
            <a:ln w="19050" cap="rnd">
              <a:solidFill>
                <a:srgbClr val="009081"/>
              </a:solidFill>
              <a:round/>
            </a:ln>
            <a:effectLst/>
          </c:spPr>
          <c:marker>
            <c:symbol val="none"/>
          </c:marker>
          <c:cat>
            <c:numRef>
              <c:f>'Figure 3'!$B$5:$B$18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'Figure 3'!$D$5:$D$18</c:f>
              <c:numCache>
                <c:formatCode>0.0</c:formatCode>
                <c:ptCount val="14"/>
                <c:pt idx="0">
                  <c:v>100</c:v>
                </c:pt>
                <c:pt idx="1">
                  <c:v>101.734783228572</c:v>
                </c:pt>
                <c:pt idx="2">
                  <c:v>102.626646877822</c:v>
                </c:pt>
                <c:pt idx="3">
                  <c:v>103.495677244449</c:v>
                </c:pt>
                <c:pt idx="4">
                  <c:v>103.203706202295</c:v>
                </c:pt>
                <c:pt idx="5">
                  <c:v>103.01590518397499</c:v>
                </c:pt>
                <c:pt idx="6">
                  <c:v>103.90984458619</c:v>
                </c:pt>
                <c:pt idx="7">
                  <c:v>104.822247264786</c:v>
                </c:pt>
                <c:pt idx="8">
                  <c:v>105.753604845463</c:v>
                </c:pt>
                <c:pt idx="9">
                  <c:v>105.527074646808</c:v>
                </c:pt>
                <c:pt idx="10">
                  <c:v>106.10937797877378</c:v>
                </c:pt>
                <c:pt idx="11">
                  <c:v>106.61275935754121</c:v>
                </c:pt>
                <c:pt idx="12">
                  <c:v>107.66479360107375</c:v>
                </c:pt>
                <c:pt idx="13">
                  <c:v>108.18367182412916</c:v>
                </c:pt>
              </c:numCache>
            </c:numRef>
          </c:val>
          <c:smooth val="0"/>
          <c:extLst>
            <c:ext xmlns:c16="http://schemas.microsoft.com/office/drawing/2014/chart" uri="{C3380CC4-5D6E-409C-BE32-E72D297353CC}">
              <c16:uniqueId val="{00000001-1966-4B38-9E18-6289FBC1EFFF}"/>
            </c:ext>
          </c:extLst>
        </c:ser>
        <c:ser>
          <c:idx val="2"/>
          <c:order val="2"/>
          <c:tx>
            <c:strRef>
              <c:f>'Figure 3'!$E$4</c:f>
              <c:strCache>
                <c:ptCount val="1"/>
                <c:pt idx="0">
                  <c:v>FPH</c:v>
                </c:pt>
              </c:strCache>
            </c:strRef>
          </c:tx>
          <c:spPr>
            <a:ln w="19050" cap="rnd">
              <a:solidFill>
                <a:srgbClr val="C3992A"/>
              </a:solidFill>
              <a:round/>
            </a:ln>
            <a:effectLst/>
          </c:spPr>
          <c:marker>
            <c:symbol val="none"/>
          </c:marker>
          <c:cat>
            <c:numRef>
              <c:f>'Figure 3'!$B$5:$B$18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'Figure 3'!$E$5:$E$18</c:f>
              <c:numCache>
                <c:formatCode>0.0</c:formatCode>
                <c:ptCount val="14"/>
                <c:pt idx="0">
                  <c:v>100</c:v>
                </c:pt>
                <c:pt idx="1">
                  <c:v>100.668562594848</c:v>
                </c:pt>
                <c:pt idx="2">
                  <c:v>102.06022818428301</c:v>
                </c:pt>
                <c:pt idx="3">
                  <c:v>102.802190115792</c:v>
                </c:pt>
                <c:pt idx="4">
                  <c:v>102.996180401226</c:v>
                </c:pt>
                <c:pt idx="5">
                  <c:v>103.184681230842</c:v>
                </c:pt>
                <c:pt idx="6">
                  <c:v>103.89379496705401</c:v>
                </c:pt>
                <c:pt idx="7">
                  <c:v>104.392715669209</c:v>
                </c:pt>
                <c:pt idx="8">
                  <c:v>104.84780926443101</c:v>
                </c:pt>
                <c:pt idx="9">
                  <c:v>106.86739776773901</c:v>
                </c:pt>
                <c:pt idx="10">
                  <c:v>107.39057832302437</c:v>
                </c:pt>
                <c:pt idx="11">
                  <c:v>107.63575763548276</c:v>
                </c:pt>
                <c:pt idx="12">
                  <c:v>109.74795202041982</c:v>
                </c:pt>
                <c:pt idx="13">
                  <c:v>110.2708725253913</c:v>
                </c:pt>
              </c:numCache>
            </c:numRef>
          </c:val>
          <c:smooth val="0"/>
          <c:extLst>
            <c:ext xmlns:c16="http://schemas.microsoft.com/office/drawing/2014/chart" uri="{C3380CC4-5D6E-409C-BE32-E72D297353CC}">
              <c16:uniqueId val="{00000002-1966-4B38-9E18-6289FBC1EFFF}"/>
            </c:ext>
          </c:extLst>
        </c:ser>
        <c:ser>
          <c:idx val="3"/>
          <c:order val="3"/>
          <c:tx>
            <c:strRef>
              <c:f>'Figure 3'!$F$4</c:f>
              <c:strCache>
                <c:ptCount val="1"/>
                <c:pt idx="0">
                  <c:v>Ensemble FP</c:v>
                </c:pt>
              </c:strCache>
            </c:strRef>
          </c:tx>
          <c:spPr>
            <a:ln w="28575" cap="rnd">
              <a:solidFill>
                <a:srgbClr val="AEA397"/>
              </a:solidFill>
              <a:round/>
            </a:ln>
            <a:effectLst/>
          </c:spPr>
          <c:marker>
            <c:symbol val="none"/>
          </c:marker>
          <c:cat>
            <c:numRef>
              <c:f>'Figure 3'!$B$5:$B$18</c:f>
              <c:numCache>
                <c:formatCode>General</c:formatCode>
                <c:ptCount val="14"/>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numCache>
            </c:numRef>
          </c:cat>
          <c:val>
            <c:numRef>
              <c:f>'Figure 3'!$F$5:$F$18</c:f>
              <c:numCache>
                <c:formatCode>0.0</c:formatCode>
                <c:ptCount val="14"/>
                <c:pt idx="0">
                  <c:v>100</c:v>
                </c:pt>
                <c:pt idx="1">
                  <c:v>100.433335348472</c:v>
                </c:pt>
                <c:pt idx="2">
                  <c:v>101.043159612907</c:v>
                </c:pt>
                <c:pt idx="3">
                  <c:v>101.345727984226</c:v>
                </c:pt>
                <c:pt idx="4">
                  <c:v>101.388473718721</c:v>
                </c:pt>
                <c:pt idx="5">
                  <c:v>101.987193020801</c:v>
                </c:pt>
                <c:pt idx="6">
                  <c:v>102.78883365343</c:v>
                </c:pt>
                <c:pt idx="7">
                  <c:v>103.557438418147</c:v>
                </c:pt>
                <c:pt idx="8">
                  <c:v>104.35411250982401</c:v>
                </c:pt>
                <c:pt idx="9">
                  <c:v>105.286055087682</c:v>
                </c:pt>
                <c:pt idx="10">
                  <c:v>105.55093727184371</c:v>
                </c:pt>
                <c:pt idx="11">
                  <c:v>106.05835807841282</c:v>
                </c:pt>
                <c:pt idx="12">
                  <c:v>107.22408750085924</c:v>
                </c:pt>
                <c:pt idx="13">
                  <c:v>107.8980839576268</c:v>
                </c:pt>
              </c:numCache>
            </c:numRef>
          </c:val>
          <c:smooth val="0"/>
          <c:extLst>
            <c:ext xmlns:c16="http://schemas.microsoft.com/office/drawing/2014/chart" uri="{C3380CC4-5D6E-409C-BE32-E72D297353CC}">
              <c16:uniqueId val="{00000003-1966-4B38-9E18-6289FBC1EFFF}"/>
            </c:ext>
          </c:extLst>
        </c:ser>
        <c:dLbls>
          <c:showLegendKey val="0"/>
          <c:showVal val="0"/>
          <c:showCatName val="0"/>
          <c:showSerName val="0"/>
          <c:showPercent val="0"/>
          <c:showBubbleSize val="0"/>
        </c:dLbls>
        <c:smooth val="0"/>
        <c:axId val="1611551744"/>
        <c:axId val="1704021200"/>
      </c:lineChart>
      <c:catAx>
        <c:axId val="16115517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704021200"/>
        <c:crosses val="autoZero"/>
        <c:auto val="1"/>
        <c:lblAlgn val="ctr"/>
        <c:lblOffset val="100"/>
        <c:noMultiLvlLbl val="0"/>
      </c:catAx>
      <c:valAx>
        <c:axId val="1704021200"/>
        <c:scaling>
          <c:orientation val="minMax"/>
          <c:max val="111"/>
          <c:min val="9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611551744"/>
        <c:crosses val="autoZero"/>
        <c:crossBetween val="midCat"/>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27864448586289E-2"/>
          <c:y val="6.2242951720870583E-2"/>
          <c:w val="0.90475670086203897"/>
          <c:h val="0.80799764751048619"/>
        </c:manualLayout>
      </c:layout>
      <c:lineChart>
        <c:grouping val="standard"/>
        <c:varyColors val="0"/>
        <c:ser>
          <c:idx val="0"/>
          <c:order val="0"/>
          <c:spPr>
            <a:ln w="19050" cap="rnd">
              <a:solidFill>
                <a:srgbClr val="37635F"/>
              </a:solidFill>
              <a:round/>
            </a:ln>
            <a:effectLst/>
          </c:spPr>
          <c:marker>
            <c:symbol val="none"/>
          </c:marker>
          <c:cat>
            <c:numRef>
              <c:f>'Figure 1'!$B$5:$B$38</c:f>
              <c:numCache>
                <c:formatCode>General</c:formatCode>
                <c:ptCount val="34"/>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pt idx="33">
                  <c:v>2024</c:v>
                </c:pt>
              </c:numCache>
            </c:numRef>
          </c:cat>
          <c:val>
            <c:numRef>
              <c:f>'Figure 1'!$C$5:$C$38</c:f>
              <c:numCache>
                <c:formatCode>0.0</c:formatCode>
                <c:ptCount val="34"/>
                <c:pt idx="0">
                  <c:v>20.293929712460063</c:v>
                </c:pt>
                <c:pt idx="1">
                  <c:v>20.79855434127872</c:v>
                </c:pt>
                <c:pt idx="2">
                  <c:v>21.212909942738158</c:v>
                </c:pt>
                <c:pt idx="3">
                  <c:v>21.318794539366358</c:v>
                </c:pt>
                <c:pt idx="4">
                  <c:v>21.264734669560408</c:v>
                </c:pt>
                <c:pt idx="5">
                  <c:v>21.233603599779258</c:v>
                </c:pt>
                <c:pt idx="6">
                  <c:v>21.138040925863805</c:v>
                </c:pt>
                <c:pt idx="7">
                  <c:v>21.276420758286044</c:v>
                </c:pt>
                <c:pt idx="8">
                  <c:v>21.200336767830656</c:v>
                </c:pt>
                <c:pt idx="9">
                  <c:v>20.858057464084947</c:v>
                </c:pt>
                <c:pt idx="10">
                  <c:v>20.858210392511843</c:v>
                </c:pt>
                <c:pt idx="11">
                  <c:v>21.151640284468915</c:v>
                </c:pt>
                <c:pt idx="12">
                  <c:v>21.209572597293374</c:v>
                </c:pt>
                <c:pt idx="13">
                  <c:v>21.239543726235741</c:v>
                </c:pt>
                <c:pt idx="14">
                  <c:v>21.221258952129666</c:v>
                </c:pt>
                <c:pt idx="15">
                  <c:v>21.215839375348576</c:v>
                </c:pt>
                <c:pt idx="16">
                  <c:v>20.968096809680969</c:v>
                </c:pt>
                <c:pt idx="17">
                  <c:v>21.033223938935802</c:v>
                </c:pt>
                <c:pt idx="18">
                  <c:v>21.33744932495258</c:v>
                </c:pt>
                <c:pt idx="19">
                  <c:v>21.228926353149955</c:v>
                </c:pt>
                <c:pt idx="20">
                  <c:v>21.073544019719655</c:v>
                </c:pt>
                <c:pt idx="21">
                  <c:v>21.145860130094444</c:v>
                </c:pt>
                <c:pt idx="22">
                  <c:v>21.305014232537772</c:v>
                </c:pt>
                <c:pt idx="23">
                  <c:v>21.463236635650428</c:v>
                </c:pt>
                <c:pt idx="24">
                  <c:v>21.404426998146331</c:v>
                </c:pt>
                <c:pt idx="25">
                  <c:v>21.333188970694383</c:v>
                </c:pt>
                <c:pt idx="26">
                  <c:v>20.987522281639929</c:v>
                </c:pt>
                <c:pt idx="27">
                  <c:v>20.738093553180949</c:v>
                </c:pt>
                <c:pt idx="28">
                  <c:v>20.497477822229953</c:v>
                </c:pt>
                <c:pt idx="29">
                  <c:v>20.607978852909465</c:v>
                </c:pt>
                <c:pt idx="30">
                  <c:v>19.994886906443842</c:v>
                </c:pt>
                <c:pt idx="31">
                  <c:v>19.794945349748332</c:v>
                </c:pt>
                <c:pt idx="32">
                  <c:v>19.8259413895031</c:v>
                </c:pt>
                <c:pt idx="33">
                  <c:v>19.836347099134123</c:v>
                </c:pt>
              </c:numCache>
            </c:numRef>
          </c:val>
          <c:smooth val="0"/>
          <c:extLst>
            <c:ext xmlns:c16="http://schemas.microsoft.com/office/drawing/2014/chart" uri="{C3380CC4-5D6E-409C-BE32-E72D297353CC}">
              <c16:uniqueId val="{00000000-7FD9-45B7-8810-EE759CC5C2DA}"/>
            </c:ext>
          </c:extLst>
        </c:ser>
        <c:dLbls>
          <c:showLegendKey val="0"/>
          <c:showVal val="0"/>
          <c:showCatName val="0"/>
          <c:showSerName val="0"/>
          <c:showPercent val="0"/>
          <c:showBubbleSize val="0"/>
        </c:dLbls>
        <c:smooth val="0"/>
        <c:axId val="452473903"/>
        <c:axId val="452473487"/>
      </c:lineChart>
      <c:catAx>
        <c:axId val="452473903"/>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fr-FR"/>
          </a:p>
        </c:txPr>
        <c:crossAx val="452473487"/>
        <c:crosses val="autoZero"/>
        <c:auto val="1"/>
        <c:lblAlgn val="ctr"/>
        <c:lblOffset val="100"/>
        <c:noMultiLvlLbl val="0"/>
      </c:catAx>
      <c:valAx>
        <c:axId val="452473487"/>
        <c:scaling>
          <c:orientation val="minMax"/>
          <c:min val="19.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Arial Narrow" panose="020B0606020202030204" pitchFamily="34" charset="0"/>
                <a:ea typeface="+mn-ea"/>
                <a:cs typeface="+mn-cs"/>
              </a:defRPr>
            </a:pPr>
            <a:endParaRPr lang="fr-FR"/>
          </a:p>
        </c:txPr>
        <c:crossAx val="452473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2519059-43EE-4142-9863-4F3FB8EABE18}" type="datetimeFigureOut">
              <a:rPr lang="fr-FR" smtClean="0">
                <a:latin typeface="Marianne" panose="02000000000000000000" pitchFamily="2" charset="0"/>
              </a:rPr>
              <a:t>08/07/2026</a:t>
            </a:fld>
            <a:endParaRPr lang="fr-FR" dirty="0">
              <a:latin typeface="Marianne" panose="02000000000000000000" pitchFamily="2" charset="0"/>
            </a:endParaRP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latin typeface="Marianne" panose="02000000000000000000" pitchFamily="2" charset="0"/>
            </a:endParaRP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2E02787-B625-4740-8739-19497B98BA10}" type="slidenum">
              <a:rPr lang="fr-FR" smtClean="0">
                <a:latin typeface="Marianne" panose="02000000000000000000" pitchFamily="2" charset="0"/>
              </a:rPr>
              <a:t>‹N°›</a:t>
            </a:fld>
            <a:endParaRPr lang="fr-FR" dirty="0">
              <a:latin typeface="Marianne" panose="02000000000000000000" pitchFamily="2" charset="0"/>
            </a:endParaRPr>
          </a:p>
        </p:txBody>
      </p:sp>
    </p:spTree>
    <p:extLst>
      <p:ext uri="{BB962C8B-B14F-4D97-AF65-F5344CB8AC3E}">
        <p14:creationId xmlns:p14="http://schemas.microsoft.com/office/powerpoint/2010/main" val="251322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Marianne" panose="02000000000000000000" pitchFamily="2"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Marianne" panose="02000000000000000000" pitchFamily="2" charset="0"/>
                <a:ea typeface="Malgun Gothic Semilight" panose="020B0502040204020203" pitchFamily="34" charset="-128"/>
                <a:cs typeface="Malgun Gothic Semilight" panose="020B0502040204020203" pitchFamily="34" charset="-128"/>
              </a:defRPr>
            </a:lvl1pPr>
          </a:lstStyle>
          <a:p>
            <a:fld id="{D680E798-53FF-4C51-A981-953463752515}" type="datetimeFigureOut">
              <a:rPr lang="fr-FR" smtClean="0"/>
              <a:pPr/>
              <a:t>08/07/2026</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Marianne" panose="02000000000000000000" pitchFamily="2"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Marianne" panose="02000000000000000000" pitchFamily="2"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arianne" panose="02000000000000000000" pitchFamily="2" charset="0"/>
        <a:ea typeface="+mn-ea"/>
        <a:cs typeface="+mn-cs"/>
      </a:defRPr>
    </a:lvl1pPr>
    <a:lvl2pPr marL="457200" algn="l" defTabSz="914400" rtl="0" eaLnBrk="1" latinLnBrk="0" hangingPunct="1">
      <a:defRPr sz="1200" kern="1200">
        <a:solidFill>
          <a:schemeClr val="tx1"/>
        </a:solidFill>
        <a:latin typeface="Marianne" panose="02000000000000000000" pitchFamily="2" charset="0"/>
        <a:ea typeface="+mn-ea"/>
        <a:cs typeface="+mn-cs"/>
      </a:defRPr>
    </a:lvl2pPr>
    <a:lvl3pPr marL="914400" algn="l" defTabSz="914400" rtl="0" eaLnBrk="1" latinLnBrk="0" hangingPunct="1">
      <a:defRPr sz="1200" kern="1200">
        <a:solidFill>
          <a:schemeClr val="tx1"/>
        </a:solidFill>
        <a:latin typeface="Marianne" panose="02000000000000000000" pitchFamily="2" charset="0"/>
        <a:ea typeface="+mn-ea"/>
        <a:cs typeface="+mn-cs"/>
      </a:defRPr>
    </a:lvl3pPr>
    <a:lvl4pPr marL="1371600" algn="l" defTabSz="914400" rtl="0" eaLnBrk="1" latinLnBrk="0" hangingPunct="1">
      <a:defRPr sz="1200" kern="1200">
        <a:solidFill>
          <a:schemeClr val="tx1"/>
        </a:solidFill>
        <a:latin typeface="Marianne" panose="02000000000000000000" pitchFamily="2" charset="0"/>
        <a:ea typeface="+mn-ea"/>
        <a:cs typeface="+mn-cs"/>
      </a:defRPr>
    </a:lvl4pPr>
    <a:lvl5pPr marL="1828800" algn="l" defTabSz="914400" rtl="0" eaLnBrk="1" latinLnBrk="0" hangingPunct="1">
      <a:defRPr sz="1200" kern="1200">
        <a:solidFill>
          <a:schemeClr val="tx1"/>
        </a:solidFill>
        <a:latin typeface="Marianne"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122029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a:t>
            </a:fld>
            <a:endParaRPr lang="fr-FR" dirty="0"/>
          </a:p>
        </p:txBody>
      </p:sp>
    </p:spTree>
    <p:extLst>
      <p:ext uri="{BB962C8B-B14F-4D97-AF65-F5344CB8AC3E}">
        <p14:creationId xmlns:p14="http://schemas.microsoft.com/office/powerpoint/2010/main" val="2793329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8</a:t>
            </a:fld>
            <a:endParaRPr lang="fr-FR" dirty="0"/>
          </a:p>
        </p:txBody>
      </p:sp>
    </p:spTree>
    <p:extLst>
      <p:ext uri="{BB962C8B-B14F-4D97-AF65-F5344CB8AC3E}">
        <p14:creationId xmlns:p14="http://schemas.microsoft.com/office/powerpoint/2010/main" val="1313811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1188368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12</a:t>
            </a:fld>
            <a:endParaRPr lang="fr-FR" dirty="0"/>
          </a:p>
        </p:txBody>
      </p:sp>
    </p:spTree>
    <p:extLst>
      <p:ext uri="{BB962C8B-B14F-4D97-AF65-F5344CB8AC3E}">
        <p14:creationId xmlns:p14="http://schemas.microsoft.com/office/powerpoint/2010/main" val="1613284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2485596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Note pour le Ministre : pour mémoire, coût des mesures attachés = 3,7 M€ ; coût des mesures taux avancement catégories C et B = 3,2M€</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4138963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11" name="Espace réservé du texte 10"/>
          <p:cNvSpPr>
            <a:spLocks noGrp="1"/>
          </p:cNvSpPr>
          <p:nvPr>
            <p:ph type="body" sz="quarter" idx="13" hasCustomPrompt="1"/>
          </p:nvPr>
        </p:nvSpPr>
        <p:spPr bwMode="gray">
          <a:xfrm>
            <a:off x="251520" y="2504617"/>
            <a:ext cx="8424000" cy="375122"/>
          </a:xfrm>
        </p:spPr>
        <p:txBody>
          <a:bodyPr/>
          <a:lstStyle>
            <a:lvl1pPr>
              <a:lnSpc>
                <a:spcPct val="90000"/>
              </a:lnSpc>
              <a:spcAft>
                <a:spcPts val="0"/>
              </a:spcAft>
              <a:defRPr lang="fr-FR" sz="3200" b="1" i="0" kern="1200" cap="none" baseline="0" dirty="0">
                <a:ln w="12700">
                  <a:noFill/>
                </a:ln>
                <a:solidFill>
                  <a:srgbClr val="000091"/>
                </a:solidFill>
                <a:latin typeface="Marianne" panose="02000000000000000000" pitchFamily="2" charset="0"/>
                <a:ea typeface="+mn-ea"/>
                <a:cs typeface="+mn-cs"/>
              </a:defRPr>
            </a:lvl1pPr>
            <a:lvl2pPr marL="92075" indent="0">
              <a:spcBef>
                <a:spcPts val="500"/>
              </a:spcBef>
              <a:spcAft>
                <a:spcPts val="0"/>
              </a:spcAft>
              <a:buNone/>
              <a:tabLst/>
              <a:defRPr sz="1850">
                <a:solidFill>
                  <a:srgbClr val="000091"/>
                </a:solidFill>
              </a:defRPr>
            </a:lvl2pPr>
          </a:lstStyle>
          <a:p>
            <a:pPr marL="92075" lvl="0" indent="0" algn="l" defTabSz="914400" rtl="0" eaLnBrk="1" latinLnBrk="0" hangingPunct="1">
              <a:lnSpc>
                <a:spcPct val="90000"/>
              </a:lnSpc>
              <a:spcBef>
                <a:spcPts val="0"/>
              </a:spcBef>
              <a:spcAft>
                <a:spcPts val="0"/>
              </a:spcAft>
              <a:buFont typeface="Arial" pitchFamily="34" charset="0"/>
              <a:buNone/>
              <a:tabLst/>
            </a:pPr>
            <a:r>
              <a:rPr lang="fr-FR" dirty="0"/>
              <a:t>Titre du document</a:t>
            </a:r>
          </a:p>
        </p:txBody>
      </p:sp>
      <p:cxnSp>
        <p:nvCxnSpPr>
          <p:cNvPr id="12" name="Connecteur droit 11"/>
          <p:cNvCxnSpPr>
            <a:cxnSpLocks/>
          </p:cNvCxnSpPr>
          <p:nvPr userDrawn="1"/>
        </p:nvCxnSpPr>
        <p:spPr bwMode="gray">
          <a:xfrm>
            <a:off x="323850" y="4784400"/>
            <a:ext cx="8424614"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sp>
        <p:nvSpPr>
          <p:cNvPr id="6" name="Espace réservé du pied de page 4">
            <a:extLst>
              <a:ext uri="{FF2B5EF4-FFF2-40B4-BE49-F238E27FC236}">
                <a16:creationId xmlns:a16="http://schemas.microsoft.com/office/drawing/2014/main" id="{0EECED07-0ABA-DAE6-7C23-E4D3A522D641}"/>
              </a:ext>
            </a:extLst>
          </p:cNvPr>
          <p:cNvSpPr txBox="1">
            <a:spLocks/>
          </p:cNvSpPr>
          <p:nvPr userDrawn="1"/>
        </p:nvSpPr>
        <p:spPr bwMode="gray">
          <a:xfrm>
            <a:off x="6227321" y="579991"/>
            <a:ext cx="2520529" cy="720080"/>
          </a:xfrm>
          <a:prstGeom prst="rect">
            <a:avLst/>
          </a:prstGeom>
        </p:spPr>
        <p:txBody>
          <a:bodyPr vert="horz" lIns="0" tIns="0" rIns="0" bIns="0" rtlCol="0" anchor="ctr" anchorCtr="0">
            <a:noAutofit/>
          </a:bodyPr>
          <a:lstStyle>
            <a:defPPr>
              <a:defRPr lang="fr-FR"/>
            </a:defPPr>
            <a:lvl1pPr marL="0" algn="r" defTabSz="914400" rtl="0" eaLnBrk="1" latinLnBrk="0" hangingPunct="1">
              <a:defRPr sz="700" b="1" kern="1200">
                <a:solidFill>
                  <a:schemeClr val="tx1"/>
                </a:solidFill>
                <a:latin typeface="Mariann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500" dirty="0"/>
              <a:t>Direction générale</a:t>
            </a:r>
          </a:p>
          <a:p>
            <a:r>
              <a:rPr lang="fr-FR" sz="1500" dirty="0"/>
              <a:t> de l’administration et </a:t>
            </a:r>
          </a:p>
          <a:p>
            <a:r>
              <a:rPr lang="fr-FR" sz="1500" dirty="0"/>
              <a:t>de la fonction publique</a:t>
            </a:r>
          </a:p>
        </p:txBody>
      </p:sp>
      <p:sp>
        <p:nvSpPr>
          <p:cNvPr id="10" name="Titre 9">
            <a:extLst>
              <a:ext uri="{FF2B5EF4-FFF2-40B4-BE49-F238E27FC236}">
                <a16:creationId xmlns:a16="http://schemas.microsoft.com/office/drawing/2014/main" id="{0795FEB5-2AED-2170-D42F-3733F47B4818}"/>
              </a:ext>
            </a:extLst>
          </p:cNvPr>
          <p:cNvSpPr>
            <a:spLocks noGrp="1"/>
          </p:cNvSpPr>
          <p:nvPr>
            <p:ph type="title" hasCustomPrompt="1"/>
          </p:nvPr>
        </p:nvSpPr>
        <p:spPr>
          <a:xfrm>
            <a:off x="324000" y="3075806"/>
            <a:ext cx="8424863" cy="349648"/>
          </a:xfrm>
          <a:prstGeom prst="rect">
            <a:avLst/>
          </a:prstGeom>
        </p:spPr>
        <p:txBody>
          <a:bodyPr anchor="t" anchorCtr="0">
            <a:spAutoFit/>
          </a:bodyPr>
          <a:lstStyle>
            <a:lvl1pPr>
              <a:defRPr sz="1850" b="0" i="0">
                <a:latin typeface="Marianne" panose="02000000000000000000" pitchFamily="2" charset="0"/>
              </a:defRPr>
            </a:lvl1pPr>
          </a:lstStyle>
          <a:p>
            <a:r>
              <a:rPr lang="fr-FR" dirty="0"/>
              <a:t>Sous-titre / Date</a:t>
            </a:r>
          </a:p>
        </p:txBody>
      </p:sp>
      <p:pic>
        <p:nvPicPr>
          <p:cNvPr id="9" name="Image 8">
            <a:extLst>
              <a:ext uri="{FF2B5EF4-FFF2-40B4-BE49-F238E27FC236}">
                <a16:creationId xmlns:a16="http://schemas.microsoft.com/office/drawing/2014/main" id="{C3A08A91-8D01-4294-8D6A-C12008AB3CCF}"/>
              </a:ext>
            </a:extLst>
          </p:cNvPr>
          <p:cNvPicPr>
            <a:picLocks noChangeAspect="1"/>
          </p:cNvPicPr>
          <p:nvPr userDrawn="1"/>
        </p:nvPicPr>
        <p:blipFill>
          <a:blip r:embed="rId2"/>
          <a:srcRect/>
          <a:stretch/>
        </p:blipFill>
        <p:spPr>
          <a:xfrm>
            <a:off x="396150" y="195486"/>
            <a:ext cx="1906753" cy="1724369"/>
          </a:xfrm>
          <a:prstGeom prst="rect">
            <a:avLst/>
          </a:prstGeom>
        </p:spPr>
      </p:pic>
    </p:spTree>
    <p:extLst>
      <p:ext uri="{BB962C8B-B14F-4D97-AF65-F5344CB8AC3E}">
        <p14:creationId xmlns:p14="http://schemas.microsoft.com/office/powerpoint/2010/main" val="2785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541CF26-3298-A415-9240-6FEDD44FD7F9}"/>
              </a:ext>
            </a:extLst>
          </p:cNvPr>
          <p:cNvSpPr/>
          <p:nvPr userDrawn="1"/>
        </p:nvSpPr>
        <p:spPr>
          <a:xfrm>
            <a:off x="0" y="1203598"/>
            <a:ext cx="9144000" cy="3939902"/>
          </a:xfrm>
          <a:prstGeom prst="rect">
            <a:avLst/>
          </a:prstGeom>
          <a:solidFill>
            <a:srgbClr val="C3CE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endParaRPr lang="fr-FR" dirty="0"/>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rgbClr val="000091"/>
                </a:solidFill>
              </a:defRPr>
            </a:lvl1pPr>
          </a:lstStyle>
          <a:p>
            <a:r>
              <a:rPr lang="fr-FR" cap="all" dirty="0"/>
              <a:t>26/01/2026</a:t>
            </a:r>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rgbClr val="000091"/>
                </a:solidFill>
              </a:defRPr>
            </a:lvl1pPr>
          </a:lstStyle>
          <a:p>
            <a:fld id="{733122C9-A0B9-462F-8757-0847AD287B63}" type="slidenum">
              <a:rPr lang="fr-FR" smtClean="0"/>
              <a:pPr/>
              <a:t>‹N°›</a:t>
            </a:fld>
            <a:endParaRPr lang="fr-FR" dirty="0"/>
          </a:p>
        </p:txBody>
      </p:sp>
      <p:cxnSp>
        <p:nvCxnSpPr>
          <p:cNvPr id="15" name="Connecteur droit 14">
            <a:extLst>
              <a:ext uri="{FF2B5EF4-FFF2-40B4-BE49-F238E27FC236}">
                <a16:creationId xmlns:a16="http://schemas.microsoft.com/office/drawing/2014/main" id="{EB87B8EC-FDAB-D4A3-8EBC-A7472783C862}"/>
              </a:ext>
            </a:extLst>
          </p:cNvPr>
          <p:cNvCxnSpPr>
            <a:cxnSpLocks/>
          </p:cNvCxnSpPr>
          <p:nvPr userDrawn="1"/>
        </p:nvCxnSpPr>
        <p:spPr bwMode="gray">
          <a:xfrm>
            <a:off x="323850" y="4784400"/>
            <a:ext cx="8424614" cy="0"/>
          </a:xfrm>
          <a:prstGeom prst="line">
            <a:avLst/>
          </a:prstGeom>
          <a:ln w="1016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Espace réservé du texte 34">
            <a:extLst>
              <a:ext uri="{FF2B5EF4-FFF2-40B4-BE49-F238E27FC236}">
                <a16:creationId xmlns:a16="http://schemas.microsoft.com/office/drawing/2014/main" id="{484DF038-08BD-76D9-F47E-626A0A41DE6B}"/>
              </a:ext>
            </a:extLst>
          </p:cNvPr>
          <p:cNvSpPr>
            <a:spLocks noGrp="1"/>
          </p:cNvSpPr>
          <p:nvPr>
            <p:ph type="body" sz="quarter" idx="10" hasCustomPrompt="1"/>
          </p:nvPr>
        </p:nvSpPr>
        <p:spPr>
          <a:xfrm>
            <a:off x="323851" y="1851670"/>
            <a:ext cx="1511846" cy="936104"/>
          </a:xfrm>
          <a:ln>
            <a:noFill/>
          </a:ln>
        </p:spPr>
        <p:txBody>
          <a:bodyPr/>
          <a:lstStyle>
            <a:lvl1pPr algn="l">
              <a:defRPr sz="7200" b="1" i="0">
                <a:ln w="12700">
                  <a:solidFill>
                    <a:srgbClr val="000091"/>
                  </a:solidFill>
                </a:ln>
                <a:noFill/>
                <a:latin typeface="Marianne" panose="02000000000000000000" pitchFamily="2" charset="0"/>
              </a:defRPr>
            </a:lvl1pPr>
          </a:lstStyle>
          <a:p>
            <a:pPr lvl="0"/>
            <a:r>
              <a:rPr lang="fr-FR" dirty="0"/>
              <a:t>1</a:t>
            </a:r>
          </a:p>
        </p:txBody>
      </p:sp>
      <p:sp>
        <p:nvSpPr>
          <p:cNvPr id="36" name="Espace réservé du pied de page 4">
            <a:extLst>
              <a:ext uri="{FF2B5EF4-FFF2-40B4-BE49-F238E27FC236}">
                <a16:creationId xmlns:a16="http://schemas.microsoft.com/office/drawing/2014/main" id="{65E68E00-592A-05E4-2B39-0E32E46B8D45}"/>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sp>
        <p:nvSpPr>
          <p:cNvPr id="3" name="Espace réservé du texte 2">
            <a:extLst>
              <a:ext uri="{FF2B5EF4-FFF2-40B4-BE49-F238E27FC236}">
                <a16:creationId xmlns:a16="http://schemas.microsoft.com/office/drawing/2014/main" id="{848F9E4C-DA31-3E75-2B66-555C6C0897DF}"/>
              </a:ext>
            </a:extLst>
          </p:cNvPr>
          <p:cNvSpPr>
            <a:spLocks noGrp="1"/>
          </p:cNvSpPr>
          <p:nvPr>
            <p:ph type="body" sz="quarter" idx="11"/>
          </p:nvPr>
        </p:nvSpPr>
        <p:spPr>
          <a:xfrm>
            <a:off x="323850" y="2932397"/>
            <a:ext cx="8461931" cy="1079513"/>
          </a:xfrm>
        </p:spPr>
        <p:txBody>
          <a:bodyPr/>
          <a:lstStyle>
            <a:lvl1pPr algn="l">
              <a:defRPr sz="2800" b="1" i="0">
                <a:solidFill>
                  <a:srgbClr val="000091"/>
                </a:solidFill>
                <a:latin typeface="Marianne" panose="02000000000000000000" pitchFamily="2" charset="0"/>
              </a:defRPr>
            </a:lvl1pPr>
          </a:lstStyle>
          <a:p>
            <a:pPr lvl="0"/>
            <a:endParaRPr lang="fr-FR" dirty="0"/>
          </a:p>
        </p:txBody>
      </p:sp>
      <p:pic>
        <p:nvPicPr>
          <p:cNvPr id="9" name="Image 8">
            <a:extLst>
              <a:ext uri="{FF2B5EF4-FFF2-40B4-BE49-F238E27FC236}">
                <a16:creationId xmlns:a16="http://schemas.microsoft.com/office/drawing/2014/main" id="{9885FB9E-9357-43D9-BCB5-3893F56B2BAB}"/>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1076546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44251" y="2139702"/>
            <a:ext cx="2484715" cy="2465010"/>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1. 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68260" y="2139702"/>
            <a:ext cx="2412706" cy="2448272"/>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2. 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320259" y="2139702"/>
            <a:ext cx="2412706" cy="2448272"/>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3. 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18087" y="1275606"/>
            <a:ext cx="8424863" cy="439672"/>
          </a:xfrm>
          <a:prstGeom prst="rect">
            <a:avLst/>
          </a:prstGeom>
        </p:spPr>
        <p:txBody>
          <a:bodyPr anchor="t" anchorCtr="0"/>
          <a:lstStyle/>
          <a:p>
            <a:r>
              <a:rPr lang="fr-FR" dirty="0"/>
              <a:t>Sommaire</a:t>
            </a:r>
          </a:p>
        </p:txBody>
      </p:sp>
      <p:sp>
        <p:nvSpPr>
          <p:cNvPr id="3" name="Espace réservé du pied de page 4">
            <a:extLst>
              <a:ext uri="{FF2B5EF4-FFF2-40B4-BE49-F238E27FC236}">
                <a16:creationId xmlns:a16="http://schemas.microsoft.com/office/drawing/2014/main" id="{C06AEEF0-4823-3F85-A8CF-EAAC049DD073}"/>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pic>
        <p:nvPicPr>
          <p:cNvPr id="4" name="Image 3">
            <a:extLst>
              <a:ext uri="{FF2B5EF4-FFF2-40B4-BE49-F238E27FC236}">
                <a16:creationId xmlns:a16="http://schemas.microsoft.com/office/drawing/2014/main" id="{DDD3BBA3-1788-47CB-BD08-AF555B6808B6}"/>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2888137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44251" y="2139702"/>
            <a:ext cx="2484715" cy="2465010"/>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1. 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68260" y="2139702"/>
            <a:ext cx="2412706" cy="2448272"/>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2. 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320259" y="2139702"/>
            <a:ext cx="2412706" cy="2448272"/>
          </a:xfrm>
        </p:spPr>
        <p:txBody>
          <a:bodyPr/>
          <a:lstStyle>
            <a:lvl1pPr marL="0" indent="0">
              <a:spcBef>
                <a:spcPts val="400"/>
              </a:spcBef>
              <a:spcAft>
                <a:spcPts val="800"/>
              </a:spcAft>
              <a:buFontTx/>
              <a:buNone/>
              <a:defRPr b="1">
                <a:solidFill>
                  <a:srgbClr val="000091"/>
                </a:solidFill>
              </a:defRPr>
            </a:lvl1pPr>
            <a:lvl2pPr marL="324000" indent="-144000">
              <a:spcBef>
                <a:spcPts val="600"/>
              </a:spcBef>
              <a:spcAft>
                <a:spcPts val="800"/>
              </a:spcAft>
              <a:buFont typeface="+mj-lt"/>
              <a:buAutoNum type="alphaLcPeriod"/>
              <a:defRPr/>
            </a:lvl2pPr>
          </a:lstStyle>
          <a:p>
            <a:pPr lvl="0"/>
            <a:r>
              <a:rPr lang="fr-FR" dirty="0"/>
              <a:t>3. 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318087" y="1275606"/>
            <a:ext cx="8424863" cy="439672"/>
          </a:xfrm>
          <a:prstGeom prst="rect">
            <a:avLst/>
          </a:prstGeom>
        </p:spPr>
        <p:txBody>
          <a:bodyPr anchor="t" anchorCtr="0"/>
          <a:lstStyle/>
          <a:p>
            <a:r>
              <a:rPr lang="fr-FR" dirty="0"/>
              <a:t>Sommaire</a:t>
            </a:r>
          </a:p>
        </p:txBody>
      </p:sp>
      <p:sp>
        <p:nvSpPr>
          <p:cNvPr id="3" name="Espace réservé du pied de page 4">
            <a:extLst>
              <a:ext uri="{FF2B5EF4-FFF2-40B4-BE49-F238E27FC236}">
                <a16:creationId xmlns:a16="http://schemas.microsoft.com/office/drawing/2014/main" id="{C06AEEF0-4823-3F85-A8CF-EAAC049DD073}"/>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pic>
        <p:nvPicPr>
          <p:cNvPr id="11" name="Image 10">
            <a:extLst>
              <a:ext uri="{FF2B5EF4-FFF2-40B4-BE49-F238E27FC236}">
                <a16:creationId xmlns:a16="http://schemas.microsoft.com/office/drawing/2014/main" id="{1906E724-F27F-4F37-B738-838AF45D5FBD}"/>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4227641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2" name="Espace réservé du pied de page 4">
            <a:extLst>
              <a:ext uri="{FF2B5EF4-FFF2-40B4-BE49-F238E27FC236}">
                <a16:creationId xmlns:a16="http://schemas.microsoft.com/office/drawing/2014/main" id="{D54F7713-5383-B7F9-D8B8-55FE07220AEA}"/>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endParaRPr lang="fr-FR" dirty="0"/>
          </a:p>
        </p:txBody>
      </p:sp>
      <p:sp>
        <p:nvSpPr>
          <p:cNvPr id="3" name="Titre 18">
            <a:extLst>
              <a:ext uri="{FF2B5EF4-FFF2-40B4-BE49-F238E27FC236}">
                <a16:creationId xmlns:a16="http://schemas.microsoft.com/office/drawing/2014/main" id="{3B53B10E-27E0-5773-EEE0-B69E5B8A64A8}"/>
              </a:ext>
            </a:extLst>
          </p:cNvPr>
          <p:cNvSpPr>
            <a:spLocks noGrp="1"/>
          </p:cNvSpPr>
          <p:nvPr>
            <p:ph type="title" hasCustomPrompt="1"/>
          </p:nvPr>
        </p:nvSpPr>
        <p:spPr>
          <a:xfrm>
            <a:off x="323850" y="1025054"/>
            <a:ext cx="8424863" cy="501877"/>
          </a:xfrm>
          <a:prstGeom prst="rect">
            <a:avLst/>
          </a:prstGeom>
        </p:spPr>
        <p:txBody>
          <a:bodyPr anchor="t" anchorCtr="0"/>
          <a:lstStyle>
            <a:lvl1pPr>
              <a:defRPr/>
            </a:lvl1pPr>
          </a:lstStyle>
          <a:p>
            <a:r>
              <a:rPr lang="fr-FR" dirty="0"/>
              <a:t>Titre</a:t>
            </a:r>
          </a:p>
        </p:txBody>
      </p:sp>
      <p:sp>
        <p:nvSpPr>
          <p:cNvPr id="11" name="Espace réservé du texte 7">
            <a:extLst>
              <a:ext uri="{FF2B5EF4-FFF2-40B4-BE49-F238E27FC236}">
                <a16:creationId xmlns:a16="http://schemas.microsoft.com/office/drawing/2014/main" id="{7B9F075D-09F1-EF4E-0205-06A68AF95FB3}"/>
              </a:ext>
            </a:extLst>
          </p:cNvPr>
          <p:cNvSpPr>
            <a:spLocks noGrp="1"/>
          </p:cNvSpPr>
          <p:nvPr>
            <p:ph type="body" sz="quarter" idx="13" hasCustomPrompt="1"/>
          </p:nvPr>
        </p:nvSpPr>
        <p:spPr bwMode="gray">
          <a:xfrm>
            <a:off x="323851" y="1526931"/>
            <a:ext cx="8424614" cy="268588"/>
          </a:xfrm>
        </p:spPr>
        <p:txBody>
          <a:bodyPr/>
          <a:lstStyle>
            <a:lvl1pPr marL="9525" indent="85725">
              <a:spcBef>
                <a:spcPts val="400"/>
              </a:spcBef>
              <a:spcAft>
                <a:spcPts val="800"/>
              </a:spcAft>
              <a:buFont typeface="+mj-lt"/>
              <a:buNone/>
              <a:tabLst/>
              <a:defRPr sz="1500" b="0" i="0">
                <a:solidFill>
                  <a:srgbClr val="000091"/>
                </a:solidFill>
                <a:latin typeface="Marianne Medium" panose="02000000000000000000" pitchFamily="2" charset="0"/>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3" name="Espace réservé du texte 11">
            <a:extLst>
              <a:ext uri="{FF2B5EF4-FFF2-40B4-BE49-F238E27FC236}">
                <a16:creationId xmlns:a16="http://schemas.microsoft.com/office/drawing/2014/main" id="{7D400BF0-B1F6-B9BD-5F31-C1E2CB29DAD5}"/>
              </a:ext>
            </a:extLst>
          </p:cNvPr>
          <p:cNvSpPr>
            <a:spLocks noGrp="1"/>
          </p:cNvSpPr>
          <p:nvPr>
            <p:ph type="body" sz="quarter" idx="17" hasCustomPrompt="1"/>
          </p:nvPr>
        </p:nvSpPr>
        <p:spPr bwMode="gray">
          <a:xfrm>
            <a:off x="323528" y="1995686"/>
            <a:ext cx="8424334" cy="259228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pic>
        <p:nvPicPr>
          <p:cNvPr id="8" name="Image 7">
            <a:extLst>
              <a:ext uri="{FF2B5EF4-FFF2-40B4-BE49-F238E27FC236}">
                <a16:creationId xmlns:a16="http://schemas.microsoft.com/office/drawing/2014/main" id="{4099295A-B19C-45DF-A92A-24CCFF632317}"/>
              </a:ext>
            </a:extLst>
          </p:cNvPr>
          <p:cNvPicPr>
            <a:picLocks noChangeAspect="1"/>
          </p:cNvPicPr>
          <p:nvPr userDrawn="1"/>
        </p:nvPicPr>
        <p:blipFill>
          <a:blip r:embed="rId2"/>
          <a:stretch>
            <a:fillRect/>
          </a:stretch>
        </p:blipFill>
        <p:spPr>
          <a:xfrm>
            <a:off x="318087" y="66361"/>
            <a:ext cx="720080" cy="664689"/>
          </a:xfrm>
          <a:prstGeom prst="rect">
            <a:avLst/>
          </a:prstGeom>
        </p:spPr>
      </p:pic>
      <p:sp>
        <p:nvSpPr>
          <p:cNvPr id="12" name="Espace réservé du pied de page 7">
            <a:extLst>
              <a:ext uri="{FF2B5EF4-FFF2-40B4-BE49-F238E27FC236}">
                <a16:creationId xmlns:a16="http://schemas.microsoft.com/office/drawing/2014/main" id="{21429A9B-EFB0-47B5-A2D0-41E3547310D1}"/>
              </a:ext>
            </a:extLst>
          </p:cNvPr>
          <p:cNvSpPr txBox="1">
            <a:spLocks/>
          </p:cNvSpPr>
          <p:nvPr userDrawn="1"/>
        </p:nvSpPr>
        <p:spPr bwMode="gray">
          <a:xfrm>
            <a:off x="7524328" y="249910"/>
            <a:ext cx="1224385" cy="287991"/>
          </a:xfrm>
          <a:prstGeom prst="rect">
            <a:avLst/>
          </a:prstGeom>
        </p:spPr>
        <p:txBody>
          <a:bodyPr vert="horz" lIns="0" tIns="0" rIns="0" bIns="0" rtlCol="0" anchor="ctr" anchorCtr="0">
            <a:noAutofit/>
          </a:bodyPr>
          <a:lstStyle>
            <a:defPPr>
              <a:defRPr lang="fr-FR"/>
            </a:defPPr>
            <a:lvl1pPr marL="0" algn="r" defTabSz="914400" rtl="0" eaLnBrk="1" latinLnBrk="0" hangingPunct="1">
              <a:defRPr sz="700" b="1" kern="1200">
                <a:solidFill>
                  <a:schemeClr val="tx1"/>
                </a:solidFill>
                <a:latin typeface="Marianne" panose="02000000000000000000"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t>Direction générale</a:t>
            </a:r>
          </a:p>
          <a:p>
            <a:r>
              <a:rPr lang="fr-FR" dirty="0"/>
              <a:t> de l’administration et </a:t>
            </a:r>
          </a:p>
          <a:p>
            <a:r>
              <a:rPr lang="fr-FR" dirty="0"/>
              <a:t>de la fonction publique</a:t>
            </a:r>
          </a:p>
        </p:txBody>
      </p:sp>
    </p:spTree>
    <p:extLst>
      <p:ext uri="{BB962C8B-B14F-4D97-AF65-F5344CB8AC3E}">
        <p14:creationId xmlns:p14="http://schemas.microsoft.com/office/powerpoint/2010/main" val="2724193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323528" y="1995686"/>
            <a:ext cx="2556471" cy="259228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3275856" y="1995686"/>
            <a:ext cx="2520000" cy="259228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6228184" y="1995686"/>
            <a:ext cx="2520000" cy="259228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6" name="Espace réservé du pied de page 4">
            <a:extLst>
              <a:ext uri="{FF2B5EF4-FFF2-40B4-BE49-F238E27FC236}">
                <a16:creationId xmlns:a16="http://schemas.microsoft.com/office/drawing/2014/main" id="{2BD5BEB4-70C8-E5C4-A8F9-098D280F5018}"/>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sp>
        <p:nvSpPr>
          <p:cNvPr id="7" name="Titre 18">
            <a:extLst>
              <a:ext uri="{FF2B5EF4-FFF2-40B4-BE49-F238E27FC236}">
                <a16:creationId xmlns:a16="http://schemas.microsoft.com/office/drawing/2014/main" id="{306A95A3-F738-57D9-94B9-132F4FF1810D}"/>
              </a:ext>
            </a:extLst>
          </p:cNvPr>
          <p:cNvSpPr>
            <a:spLocks noGrp="1"/>
          </p:cNvSpPr>
          <p:nvPr>
            <p:ph type="title" hasCustomPrompt="1"/>
          </p:nvPr>
        </p:nvSpPr>
        <p:spPr>
          <a:xfrm>
            <a:off x="323850" y="1025054"/>
            <a:ext cx="8424863" cy="501877"/>
          </a:xfrm>
          <a:prstGeom prst="rect">
            <a:avLst/>
          </a:prstGeom>
        </p:spPr>
        <p:txBody>
          <a:bodyPr anchor="t" anchorCtr="0"/>
          <a:lstStyle>
            <a:lvl1pPr>
              <a:defRPr/>
            </a:lvl1pPr>
          </a:lstStyle>
          <a:p>
            <a:r>
              <a:rPr lang="fr-FR" dirty="0"/>
              <a:t>Titre</a:t>
            </a:r>
          </a:p>
        </p:txBody>
      </p:sp>
      <p:sp>
        <p:nvSpPr>
          <p:cNvPr id="3" name="Espace réservé du texte 7">
            <a:extLst>
              <a:ext uri="{FF2B5EF4-FFF2-40B4-BE49-F238E27FC236}">
                <a16:creationId xmlns:a16="http://schemas.microsoft.com/office/drawing/2014/main" id="{177B1C1D-B558-11B8-F6BF-F3F2DE88CFE9}"/>
              </a:ext>
            </a:extLst>
          </p:cNvPr>
          <p:cNvSpPr>
            <a:spLocks noGrp="1"/>
          </p:cNvSpPr>
          <p:nvPr>
            <p:ph type="body" sz="quarter" idx="13" hasCustomPrompt="1"/>
          </p:nvPr>
        </p:nvSpPr>
        <p:spPr bwMode="gray">
          <a:xfrm>
            <a:off x="323851" y="1526931"/>
            <a:ext cx="8424614" cy="268588"/>
          </a:xfrm>
        </p:spPr>
        <p:txBody>
          <a:bodyPr/>
          <a:lstStyle>
            <a:lvl1pPr marL="9525" indent="85725">
              <a:spcBef>
                <a:spcPts val="400"/>
              </a:spcBef>
              <a:spcAft>
                <a:spcPts val="800"/>
              </a:spcAft>
              <a:buFont typeface="+mj-lt"/>
              <a:buNone/>
              <a:tabLst/>
              <a:defRPr sz="1500" b="0" i="0">
                <a:solidFill>
                  <a:srgbClr val="000091"/>
                </a:solidFill>
                <a:latin typeface="Marianne Medium" panose="02000000000000000000" pitchFamily="2" charset="0"/>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pic>
        <p:nvPicPr>
          <p:cNvPr id="10" name="Image 9">
            <a:extLst>
              <a:ext uri="{FF2B5EF4-FFF2-40B4-BE49-F238E27FC236}">
                <a16:creationId xmlns:a16="http://schemas.microsoft.com/office/drawing/2014/main" id="{5CD9C097-57E4-4AC6-BFE1-0C6335F62D08}"/>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6913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323528" y="1995686"/>
            <a:ext cx="2520000" cy="260177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4" name="Espace réservé pour une image  7">
            <a:extLst>
              <a:ext uri="{FF2B5EF4-FFF2-40B4-BE49-F238E27FC236}">
                <a16:creationId xmlns:a16="http://schemas.microsoft.com/office/drawing/2014/main" id="{033C2193-DDE0-1B93-5111-F028489B560A}"/>
              </a:ext>
            </a:extLst>
          </p:cNvPr>
          <p:cNvSpPr>
            <a:spLocks noGrp="1"/>
          </p:cNvSpPr>
          <p:nvPr>
            <p:ph type="pic" sz="quarter" idx="15"/>
          </p:nvPr>
        </p:nvSpPr>
        <p:spPr>
          <a:xfrm>
            <a:off x="3131841" y="1995686"/>
            <a:ext cx="5616624" cy="2601778"/>
          </a:xfrm>
        </p:spPr>
        <p:txBody>
          <a:bodyPr/>
          <a:lstStyle/>
          <a:p>
            <a:r>
              <a:rPr lang="fr-FR" dirty="0"/>
              <a:t>Cliquez sur l'icône pour ajouter une image</a:t>
            </a:r>
          </a:p>
        </p:txBody>
      </p:sp>
      <p:sp>
        <p:nvSpPr>
          <p:cNvPr id="6" name="Espace réservé du pied de page 4">
            <a:extLst>
              <a:ext uri="{FF2B5EF4-FFF2-40B4-BE49-F238E27FC236}">
                <a16:creationId xmlns:a16="http://schemas.microsoft.com/office/drawing/2014/main" id="{D8071FFF-F40E-1A25-03D7-6452123D944B}"/>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sp>
        <p:nvSpPr>
          <p:cNvPr id="7" name="Espace réservé de la date 3">
            <a:extLst>
              <a:ext uri="{FF2B5EF4-FFF2-40B4-BE49-F238E27FC236}">
                <a16:creationId xmlns:a16="http://schemas.microsoft.com/office/drawing/2014/main" id="{40F11001-60E6-3608-54F1-C682653C80BE}"/>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3" name="Titre 18">
            <a:extLst>
              <a:ext uri="{FF2B5EF4-FFF2-40B4-BE49-F238E27FC236}">
                <a16:creationId xmlns:a16="http://schemas.microsoft.com/office/drawing/2014/main" id="{1F7C1A46-EAFF-DA71-58F1-DA643EF53CBF}"/>
              </a:ext>
            </a:extLst>
          </p:cNvPr>
          <p:cNvSpPr>
            <a:spLocks noGrp="1"/>
          </p:cNvSpPr>
          <p:nvPr>
            <p:ph type="title" hasCustomPrompt="1"/>
          </p:nvPr>
        </p:nvSpPr>
        <p:spPr>
          <a:xfrm>
            <a:off x="323850" y="1025054"/>
            <a:ext cx="8424863" cy="501877"/>
          </a:xfrm>
          <a:prstGeom prst="rect">
            <a:avLst/>
          </a:prstGeom>
        </p:spPr>
        <p:txBody>
          <a:bodyPr anchor="t" anchorCtr="0"/>
          <a:lstStyle>
            <a:lvl1pPr>
              <a:defRPr/>
            </a:lvl1pPr>
          </a:lstStyle>
          <a:p>
            <a:r>
              <a:rPr lang="fr-FR" dirty="0"/>
              <a:t>Titre</a:t>
            </a:r>
          </a:p>
        </p:txBody>
      </p:sp>
      <p:sp>
        <p:nvSpPr>
          <p:cNvPr id="8" name="Espace réservé du texte 7">
            <a:extLst>
              <a:ext uri="{FF2B5EF4-FFF2-40B4-BE49-F238E27FC236}">
                <a16:creationId xmlns:a16="http://schemas.microsoft.com/office/drawing/2014/main" id="{0AAB64E7-4212-64E5-8FAF-BD6660C398B4}"/>
              </a:ext>
            </a:extLst>
          </p:cNvPr>
          <p:cNvSpPr>
            <a:spLocks noGrp="1"/>
          </p:cNvSpPr>
          <p:nvPr>
            <p:ph type="body" sz="quarter" idx="13" hasCustomPrompt="1"/>
          </p:nvPr>
        </p:nvSpPr>
        <p:spPr bwMode="gray">
          <a:xfrm>
            <a:off x="323851" y="1526931"/>
            <a:ext cx="8424614" cy="268588"/>
          </a:xfrm>
        </p:spPr>
        <p:txBody>
          <a:bodyPr/>
          <a:lstStyle>
            <a:lvl1pPr marL="9525" indent="85725">
              <a:spcBef>
                <a:spcPts val="400"/>
              </a:spcBef>
              <a:spcAft>
                <a:spcPts val="800"/>
              </a:spcAft>
              <a:buFont typeface="+mj-lt"/>
              <a:buNone/>
              <a:tabLst/>
              <a:defRPr sz="1500" b="0" i="0">
                <a:solidFill>
                  <a:srgbClr val="000091"/>
                </a:solidFill>
                <a:latin typeface="Marianne Medium" panose="02000000000000000000" pitchFamily="2" charset="0"/>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pic>
        <p:nvPicPr>
          <p:cNvPr id="9" name="Image 8">
            <a:extLst>
              <a:ext uri="{FF2B5EF4-FFF2-40B4-BE49-F238E27FC236}">
                <a16:creationId xmlns:a16="http://schemas.microsoft.com/office/drawing/2014/main" id="{A6F905C2-ADD5-4F30-A6C8-43CD22E9F4DD}"/>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207718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6228184" y="1986196"/>
            <a:ext cx="2520000" cy="2601778"/>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sp>
        <p:nvSpPr>
          <p:cNvPr id="6" name="Espace réservé pour une image  7">
            <a:extLst>
              <a:ext uri="{FF2B5EF4-FFF2-40B4-BE49-F238E27FC236}">
                <a16:creationId xmlns:a16="http://schemas.microsoft.com/office/drawing/2014/main" id="{DE5804D5-DAF6-CE73-AC1F-A1A0BD969378}"/>
              </a:ext>
            </a:extLst>
          </p:cNvPr>
          <p:cNvSpPr>
            <a:spLocks noGrp="1"/>
          </p:cNvSpPr>
          <p:nvPr>
            <p:ph type="pic" sz="quarter" idx="15"/>
          </p:nvPr>
        </p:nvSpPr>
        <p:spPr>
          <a:xfrm>
            <a:off x="323389" y="1995686"/>
            <a:ext cx="5616624" cy="2601778"/>
          </a:xfrm>
        </p:spPr>
        <p:txBody>
          <a:bodyPr/>
          <a:lstStyle/>
          <a:p>
            <a:r>
              <a:rPr lang="fr-FR" dirty="0"/>
              <a:t>Cliquez sur l'icône pour ajouter une image</a:t>
            </a:r>
          </a:p>
        </p:txBody>
      </p:sp>
      <p:sp>
        <p:nvSpPr>
          <p:cNvPr id="7" name="Espace réservé du texte 7">
            <a:extLst>
              <a:ext uri="{FF2B5EF4-FFF2-40B4-BE49-F238E27FC236}">
                <a16:creationId xmlns:a16="http://schemas.microsoft.com/office/drawing/2014/main" id="{C799CA57-8045-F142-113D-8C921151E01E}"/>
              </a:ext>
            </a:extLst>
          </p:cNvPr>
          <p:cNvSpPr>
            <a:spLocks noGrp="1"/>
          </p:cNvSpPr>
          <p:nvPr>
            <p:ph type="body" sz="quarter" idx="13" hasCustomPrompt="1"/>
          </p:nvPr>
        </p:nvSpPr>
        <p:spPr bwMode="gray">
          <a:xfrm>
            <a:off x="323851" y="1526931"/>
            <a:ext cx="8424614" cy="268588"/>
          </a:xfrm>
        </p:spPr>
        <p:txBody>
          <a:bodyPr/>
          <a:lstStyle>
            <a:lvl1pPr marL="9525" indent="85725">
              <a:spcBef>
                <a:spcPts val="400"/>
              </a:spcBef>
              <a:spcAft>
                <a:spcPts val="800"/>
              </a:spcAft>
              <a:buFont typeface="+mj-lt"/>
              <a:buNone/>
              <a:tabLst/>
              <a:defRPr sz="1500" b="0" i="0">
                <a:solidFill>
                  <a:srgbClr val="000091"/>
                </a:solidFill>
                <a:latin typeface="Marianne Medium" panose="02000000000000000000" pitchFamily="2" charset="0"/>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9" name="Espace réservé du pied de page 4">
            <a:extLst>
              <a:ext uri="{FF2B5EF4-FFF2-40B4-BE49-F238E27FC236}">
                <a16:creationId xmlns:a16="http://schemas.microsoft.com/office/drawing/2014/main" id="{76CA981F-8932-56CE-E246-A260730F982B}"/>
              </a:ext>
            </a:extLst>
          </p:cNvPr>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sp>
        <p:nvSpPr>
          <p:cNvPr id="3" name="Titre 18">
            <a:extLst>
              <a:ext uri="{FF2B5EF4-FFF2-40B4-BE49-F238E27FC236}">
                <a16:creationId xmlns:a16="http://schemas.microsoft.com/office/drawing/2014/main" id="{E2F0AA7D-25CF-9D5D-899F-F51C7B392D42}"/>
              </a:ext>
            </a:extLst>
          </p:cNvPr>
          <p:cNvSpPr>
            <a:spLocks noGrp="1"/>
          </p:cNvSpPr>
          <p:nvPr>
            <p:ph type="title" hasCustomPrompt="1"/>
          </p:nvPr>
        </p:nvSpPr>
        <p:spPr>
          <a:xfrm>
            <a:off x="323850" y="1025054"/>
            <a:ext cx="8424863" cy="501877"/>
          </a:xfrm>
          <a:prstGeom prst="rect">
            <a:avLst/>
          </a:prstGeom>
        </p:spPr>
        <p:txBody>
          <a:bodyPr anchor="t" anchorCtr="0"/>
          <a:lstStyle>
            <a:lvl1pPr>
              <a:defRPr/>
            </a:lvl1pPr>
          </a:lstStyle>
          <a:p>
            <a:r>
              <a:rPr lang="fr-FR" dirty="0"/>
              <a:t>Titre</a:t>
            </a:r>
          </a:p>
        </p:txBody>
      </p:sp>
      <p:pic>
        <p:nvPicPr>
          <p:cNvPr id="10" name="Image 9">
            <a:extLst>
              <a:ext uri="{FF2B5EF4-FFF2-40B4-BE49-F238E27FC236}">
                <a16:creationId xmlns:a16="http://schemas.microsoft.com/office/drawing/2014/main" id="{B88CBFF6-D4FF-42D3-A1DF-48C0E570EBF7}"/>
              </a:ext>
            </a:extLst>
          </p:cNvPr>
          <p:cNvPicPr>
            <a:picLocks noChangeAspect="1"/>
          </p:cNvPicPr>
          <p:nvPr userDrawn="1"/>
        </p:nvPicPr>
        <p:blipFill>
          <a:blip r:embed="rId2"/>
          <a:stretch>
            <a:fillRect/>
          </a:stretch>
        </p:blipFill>
        <p:spPr>
          <a:xfrm>
            <a:off x="318087" y="66361"/>
            <a:ext cx="720080" cy="664689"/>
          </a:xfrm>
          <a:prstGeom prst="rect">
            <a:avLst/>
          </a:prstGeom>
        </p:spPr>
      </p:pic>
    </p:spTree>
    <p:extLst>
      <p:ext uri="{BB962C8B-B14F-4D97-AF65-F5344CB8AC3E}">
        <p14:creationId xmlns:p14="http://schemas.microsoft.com/office/powerpoint/2010/main" val="2044116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23528" y="1707654"/>
            <a:ext cx="8424863" cy="784830"/>
          </a:xfrm>
          <a:prstGeom prst="rect">
            <a:avLst/>
          </a:prstGeom>
        </p:spPr>
        <p:txBody>
          <a:bodyPr vert="horz" lIns="0" tIns="0" rIns="0" bIns="0" rtlCol="0" anchor="t" anchorCtr="0">
            <a:spAutoFit/>
          </a:bodyPr>
          <a:lstStyle/>
          <a:p>
            <a:pPr lvl="0"/>
            <a:r>
              <a:rPr lang="fr-FR" noProof="0" dirty="0"/>
              <a:t>Texte de niveau 1</a:t>
            </a:r>
          </a:p>
          <a:p>
            <a:pPr lvl="1"/>
            <a:r>
              <a:rPr lang="fr-FR" noProof="0" dirty="0"/>
              <a:t>Texte de niveau 2</a:t>
            </a:r>
          </a:p>
          <a:p>
            <a:pPr lvl="2"/>
            <a:r>
              <a:rPr lang="fr-FR" noProof="0" dirty="0"/>
              <a:t>Texte de niveau 3</a:t>
            </a:r>
          </a:p>
        </p:txBody>
      </p:sp>
      <p:sp>
        <p:nvSpPr>
          <p:cNvPr id="5" name="Espace réservé du pied de page 4"/>
          <p:cNvSpPr>
            <a:spLocks noGrp="1"/>
          </p:cNvSpPr>
          <p:nvPr>
            <p:ph type="ftr" sz="quarter" idx="3"/>
          </p:nvPr>
        </p:nvSpPr>
        <p:spPr bwMode="gray">
          <a:xfrm>
            <a:off x="7524328" y="267494"/>
            <a:ext cx="1224385" cy="287991"/>
          </a:xfrm>
          <a:prstGeom prst="rect">
            <a:avLst/>
          </a:prstGeom>
        </p:spPr>
        <p:txBody>
          <a:bodyPr vert="horz" lIns="0" tIns="0" rIns="0" bIns="0" rtlCol="0" anchor="ctr" anchorCtr="0">
            <a:noAutofit/>
          </a:bodyPr>
          <a:lstStyle>
            <a:lvl1pPr algn="r">
              <a:defRPr sz="700" b="1">
                <a:solidFill>
                  <a:schemeClr val="tx1"/>
                </a:solidFill>
                <a:latin typeface="Marianne" panose="02000000000000000000" pitchFamily="2" charset="0"/>
              </a:defRPr>
            </a:lvl1pPr>
          </a:lstStyle>
          <a:p>
            <a:r>
              <a:rPr lang="fr-FR" dirty="0"/>
              <a:t>DOCTT</a:t>
            </a:r>
          </a:p>
        </p:txBody>
      </p:sp>
      <p:sp>
        <p:nvSpPr>
          <p:cNvPr id="6" name="Espace réservé du numéro de diapositive 5"/>
          <p:cNvSpPr>
            <a:spLocks noGrp="1"/>
          </p:cNvSpPr>
          <p:nvPr>
            <p:ph type="sldNum" sz="quarter" idx="4"/>
          </p:nvPr>
        </p:nvSpPr>
        <p:spPr bwMode="gray">
          <a:xfrm>
            <a:off x="7398713" y="4783500"/>
            <a:ext cx="1350000" cy="360000"/>
          </a:xfrm>
          <a:prstGeom prst="rect">
            <a:avLst/>
          </a:prstGeom>
        </p:spPr>
        <p:txBody>
          <a:bodyPr vert="horz" lIns="0" tIns="0" rIns="0" bIns="0" rtlCol="0" anchor="ctr" anchorCtr="0">
            <a:noAutofit/>
          </a:bodyPr>
          <a:lstStyle>
            <a:lvl1pPr algn="r">
              <a:defRPr sz="750" b="1">
                <a:solidFill>
                  <a:schemeClr val="tx1"/>
                </a:solidFill>
                <a:latin typeface="Marianne" panose="02000000000000000000" pitchFamily="2" charset="0"/>
              </a:defRPr>
            </a:lvl1pPr>
          </a:lstStyle>
          <a:p>
            <a:fld id="{733122C9-A0B9-462F-8757-0847AD287B63}" type="slidenum">
              <a:rPr lang="fr-FR" smtClean="0"/>
              <a:pPr/>
              <a:t>‹N°›</a:t>
            </a:fld>
            <a:endParaRPr lang="fr-FR" dirty="0"/>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323528" y="1059582"/>
            <a:ext cx="8424863" cy="439672"/>
          </a:xfrm>
          <a:prstGeom prst="rect">
            <a:avLst/>
          </a:prstGeom>
        </p:spPr>
        <p:txBody>
          <a:bodyPr vert="horz" lIns="0" tIns="46800" rIns="0" bIns="45720" rtlCol="0" anchor="ctr">
            <a:spAutoFit/>
          </a:bodyPr>
          <a:lstStyle/>
          <a:p>
            <a:r>
              <a:rPr lang="fr-FR" dirty="0"/>
              <a:t>Titre </a:t>
            </a:r>
          </a:p>
        </p:txBody>
      </p:sp>
      <p:cxnSp>
        <p:nvCxnSpPr>
          <p:cNvPr id="13" name="Connecteur droit 12">
            <a:extLst>
              <a:ext uri="{FF2B5EF4-FFF2-40B4-BE49-F238E27FC236}">
                <a16:creationId xmlns:a16="http://schemas.microsoft.com/office/drawing/2014/main" id="{3A88EAAE-E353-0467-3766-E5D468D52B86}"/>
              </a:ext>
            </a:extLst>
          </p:cNvPr>
          <p:cNvCxnSpPr>
            <a:cxnSpLocks/>
          </p:cNvCxnSpPr>
          <p:nvPr userDrawn="1"/>
        </p:nvCxnSpPr>
        <p:spPr bwMode="gray">
          <a:xfrm>
            <a:off x="323850" y="4784400"/>
            <a:ext cx="8424614" cy="0"/>
          </a:xfrm>
          <a:prstGeom prst="line">
            <a:avLst/>
          </a:prstGeom>
          <a:ln w="10160">
            <a:solidFill>
              <a:srgbClr val="000091"/>
            </a:solidFill>
          </a:ln>
        </p:spPr>
        <p:style>
          <a:lnRef idx="1">
            <a:schemeClr val="accent1"/>
          </a:lnRef>
          <a:fillRef idx="0">
            <a:schemeClr val="accent1"/>
          </a:fillRef>
          <a:effectRef idx="0">
            <a:schemeClr val="accent1"/>
          </a:effectRef>
          <a:fontRef idx="minor">
            <a:schemeClr val="tx1"/>
          </a:fontRef>
        </p:style>
      </p:cxnSp>
      <p:sp>
        <p:nvSpPr>
          <p:cNvPr id="15" name="Espace réservé de la date 3">
            <a:extLst>
              <a:ext uri="{FF2B5EF4-FFF2-40B4-BE49-F238E27FC236}">
                <a16:creationId xmlns:a16="http://schemas.microsoft.com/office/drawing/2014/main" id="{0EAB9DBC-EFCE-308F-0E9E-391793BF33BE}"/>
              </a:ext>
            </a:extLst>
          </p:cNvPr>
          <p:cNvSpPr>
            <a:spLocks noGrp="1"/>
          </p:cNvSpPr>
          <p:nvPr>
            <p:ph type="dt" sz="half" idx="2"/>
          </p:nvPr>
        </p:nvSpPr>
        <p:spPr bwMode="gray">
          <a:xfrm>
            <a:off x="323850" y="4797631"/>
            <a:ext cx="1210435" cy="345869"/>
          </a:xfrm>
          <a:prstGeom prst="rect">
            <a:avLst/>
          </a:prstGeom>
        </p:spPr>
        <p:txBody>
          <a:bodyPr vert="horz" lIns="0" tIns="0" rIns="0" bIns="0" rtlCol="0" anchor="ctr" anchorCtr="0">
            <a:noAutofit/>
          </a:bodyPr>
          <a:lstStyle>
            <a:lvl1pPr algn="l">
              <a:defRPr sz="750" b="1">
                <a:solidFill>
                  <a:schemeClr val="tx1"/>
                </a:solidFill>
              </a:defRPr>
            </a:lvl1pPr>
          </a:lstStyle>
          <a:p>
            <a:r>
              <a:rPr lang="fr-FR" cap="all" dirty="0"/>
              <a:t>26/01/2026</a:t>
            </a:r>
          </a:p>
        </p:txBody>
      </p:sp>
      <p:pic>
        <p:nvPicPr>
          <p:cNvPr id="4" name="Image 3" descr="Une image contenant texte, Police, logo, Graphique&#10;&#10;Description générée automatiquement">
            <a:extLst>
              <a:ext uri="{FF2B5EF4-FFF2-40B4-BE49-F238E27FC236}">
                <a16:creationId xmlns:a16="http://schemas.microsoft.com/office/drawing/2014/main" id="{00622871-F614-D4D1-3B86-88F7E21993AB}"/>
              </a:ext>
            </a:extLst>
          </p:cNvPr>
          <p:cNvPicPr>
            <a:picLocks noChangeAspect="1"/>
          </p:cNvPicPr>
          <p:nvPr userDrawn="1"/>
        </p:nvPicPr>
        <p:blipFill>
          <a:blip r:embed="rId10"/>
          <a:stretch>
            <a:fillRect/>
          </a:stretch>
        </p:blipFill>
        <p:spPr>
          <a:xfrm>
            <a:off x="323528" y="180000"/>
            <a:ext cx="630000" cy="324001"/>
          </a:xfrm>
          <a:prstGeom prst="rect">
            <a:avLst/>
          </a:prstGeom>
        </p:spPr>
      </p:pic>
    </p:spTree>
    <p:extLst>
      <p:ext uri="{BB962C8B-B14F-4D97-AF65-F5344CB8AC3E}">
        <p14:creationId xmlns:p14="http://schemas.microsoft.com/office/powerpoint/2010/main" val="3585928067"/>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15" r:id="rId3"/>
    <p:sldLayoutId id="2147483821" r:id="rId4"/>
    <p:sldLayoutId id="2147483814" r:id="rId5"/>
    <p:sldLayoutId id="2147483816" r:id="rId6"/>
    <p:sldLayoutId id="2147483817" r:id="rId7"/>
    <p:sldLayoutId id="2147483818" r:id="rId8"/>
  </p:sldLayoutIdLst>
  <p:hf hdr="0" ftr="0"/>
  <p:txStyles>
    <p:titleStyle>
      <a:lvl1pPr marL="14288" indent="0" algn="l" defTabSz="914400" rtl="0" eaLnBrk="1" latinLnBrk="0" hangingPunct="1">
        <a:lnSpc>
          <a:spcPct val="90000"/>
        </a:lnSpc>
        <a:spcBef>
          <a:spcPct val="0"/>
        </a:spcBef>
        <a:buNone/>
        <a:tabLst/>
        <a:defRPr sz="2500" b="1" kern="1200">
          <a:solidFill>
            <a:srgbClr val="000091"/>
          </a:solidFill>
          <a:latin typeface="Marianne" panose="02000000000000000000" pitchFamily="2" charset="0"/>
          <a:ea typeface="+mj-ea"/>
          <a:cs typeface="+mj-cs"/>
        </a:defRPr>
      </a:lvl1pPr>
    </p:titleStyle>
    <p:body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47B69267-709B-3B98-B52C-BDAC0EB2C263}"/>
              </a:ext>
            </a:extLst>
          </p:cNvPr>
          <p:cNvSpPr>
            <a:spLocks noGrp="1"/>
          </p:cNvSpPr>
          <p:nvPr>
            <p:ph type="dt" sz="half" idx="2"/>
          </p:nvPr>
        </p:nvSpPr>
        <p:spPr>
          <a:xfrm>
            <a:off x="251520" y="4797631"/>
            <a:ext cx="1282765" cy="345869"/>
          </a:xfrm>
        </p:spPr>
        <p:txBody>
          <a:bodyPr/>
          <a:lstStyle/>
          <a:p>
            <a:r>
              <a:rPr lang="fr-FR" cap="all" dirty="0"/>
              <a:t>08/07/2026</a:t>
            </a:r>
          </a:p>
        </p:txBody>
      </p:sp>
      <p:sp>
        <p:nvSpPr>
          <p:cNvPr id="4" name="Espace réservé du numéro de diapositive 3">
            <a:extLst>
              <a:ext uri="{FF2B5EF4-FFF2-40B4-BE49-F238E27FC236}">
                <a16:creationId xmlns:a16="http://schemas.microsoft.com/office/drawing/2014/main" id="{418DB7C2-4BEA-E168-F83B-434739909D6B}"/>
              </a:ext>
            </a:extLst>
          </p:cNvPr>
          <p:cNvSpPr>
            <a:spLocks noGrp="1"/>
          </p:cNvSpPr>
          <p:nvPr>
            <p:ph type="sldNum" sz="quarter" idx="4"/>
          </p:nvPr>
        </p:nvSpPr>
        <p:spPr/>
        <p:txBody>
          <a:bodyPr/>
          <a:lstStyle/>
          <a:p>
            <a:fld id="{733122C9-A0B9-462F-8757-0847AD287B63}" type="slidenum">
              <a:rPr lang="fr-FR" smtClean="0"/>
              <a:pPr/>
              <a:t>1</a:t>
            </a:fld>
            <a:endParaRPr lang="fr-FR" dirty="0"/>
          </a:p>
        </p:txBody>
      </p:sp>
      <p:sp>
        <p:nvSpPr>
          <p:cNvPr id="6" name="ZoneTexte 5">
            <a:extLst>
              <a:ext uri="{FF2B5EF4-FFF2-40B4-BE49-F238E27FC236}">
                <a16:creationId xmlns:a16="http://schemas.microsoft.com/office/drawing/2014/main" id="{809E579F-23EC-400B-918C-EA5B024ACFF8}"/>
              </a:ext>
            </a:extLst>
          </p:cNvPr>
          <p:cNvSpPr txBox="1"/>
          <p:nvPr/>
        </p:nvSpPr>
        <p:spPr>
          <a:xfrm>
            <a:off x="929067" y="2384470"/>
            <a:ext cx="6984776" cy="1123384"/>
          </a:xfrm>
          <a:prstGeom prst="rect">
            <a:avLst/>
          </a:prstGeom>
          <a:noFill/>
        </p:spPr>
        <p:txBody>
          <a:bodyPr wrap="square" rtlCol="0">
            <a:spAutoFit/>
          </a:bodyPr>
          <a:lstStyle/>
          <a:p>
            <a:pPr algn="ctr"/>
            <a:r>
              <a:rPr lang="fr-FR" sz="2500" b="1" dirty="0">
                <a:solidFill>
                  <a:srgbClr val="000091"/>
                </a:solidFill>
                <a:latin typeface="Marianne" panose="02000000000000000000" pitchFamily="2" charset="0"/>
                <a:ea typeface="+mj-ea"/>
                <a:cs typeface="+mj-cs"/>
              </a:rPr>
              <a:t>Rendez-vous salarial 2026</a:t>
            </a:r>
            <a:endParaRPr lang="fr-FR" sz="1400" b="1" dirty="0">
              <a:solidFill>
                <a:srgbClr val="000091"/>
              </a:solidFill>
              <a:latin typeface="Marianne" panose="02000000000000000000" pitchFamily="2" charset="0"/>
              <a:ea typeface="+mj-ea"/>
              <a:cs typeface="+mj-cs"/>
            </a:endParaRPr>
          </a:p>
          <a:p>
            <a:pPr algn="ctr"/>
            <a:endParaRPr lang="fr-FR" sz="1400" b="1" dirty="0">
              <a:solidFill>
                <a:srgbClr val="000091"/>
              </a:solidFill>
              <a:latin typeface="Marianne" panose="02000000000000000000" pitchFamily="2" charset="0"/>
              <a:ea typeface="+mj-ea"/>
              <a:cs typeface="+mj-cs"/>
            </a:endParaRPr>
          </a:p>
          <a:p>
            <a:pPr algn="ctr"/>
            <a:endParaRPr lang="fr-FR" sz="1400" b="1" dirty="0">
              <a:solidFill>
                <a:srgbClr val="000091"/>
              </a:solidFill>
              <a:latin typeface="Marianne" panose="02000000000000000000" pitchFamily="2" charset="0"/>
              <a:ea typeface="+mj-ea"/>
              <a:cs typeface="+mj-cs"/>
            </a:endParaRPr>
          </a:p>
          <a:p>
            <a:pPr algn="ctr"/>
            <a:r>
              <a:rPr lang="fr-FR" sz="1400" b="1" dirty="0">
                <a:solidFill>
                  <a:srgbClr val="000091"/>
                </a:solidFill>
                <a:latin typeface="Marianne" panose="02000000000000000000" pitchFamily="2" charset="0"/>
                <a:ea typeface="+mj-ea"/>
                <a:cs typeface="+mj-cs"/>
              </a:rPr>
              <a:t>8 juillet 2026</a:t>
            </a:r>
          </a:p>
        </p:txBody>
      </p:sp>
    </p:spTree>
    <p:extLst>
      <p:ext uri="{BB962C8B-B14F-4D97-AF65-F5344CB8AC3E}">
        <p14:creationId xmlns:p14="http://schemas.microsoft.com/office/powerpoint/2010/main" val="1829657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181AE65-6453-4F7E-90A8-780DBFB3ED22}"/>
              </a:ext>
            </a:extLst>
          </p:cNvPr>
          <p:cNvSpPr>
            <a:spLocks noGrp="1"/>
          </p:cNvSpPr>
          <p:nvPr>
            <p:ph type="dt" sz="half" idx="2"/>
          </p:nvPr>
        </p:nvSpPr>
        <p:spPr/>
        <p:txBody>
          <a:bodyPr/>
          <a:lstStyle/>
          <a:p>
            <a:r>
              <a:rPr lang="fr-FR" cap="all" dirty="0"/>
              <a:t>08/07/2026</a:t>
            </a:r>
          </a:p>
        </p:txBody>
      </p:sp>
      <p:sp>
        <p:nvSpPr>
          <p:cNvPr id="3" name="Espace réservé du numéro de diapositive 2">
            <a:extLst>
              <a:ext uri="{FF2B5EF4-FFF2-40B4-BE49-F238E27FC236}">
                <a16:creationId xmlns:a16="http://schemas.microsoft.com/office/drawing/2014/main" id="{2C4C2038-C850-4347-8A71-1D6171720AFF}"/>
              </a:ext>
            </a:extLst>
          </p:cNvPr>
          <p:cNvSpPr>
            <a:spLocks noGrp="1"/>
          </p:cNvSpPr>
          <p:nvPr>
            <p:ph type="sldNum" sz="quarter" idx="4"/>
          </p:nvPr>
        </p:nvSpPr>
        <p:spPr/>
        <p:txBody>
          <a:bodyPr/>
          <a:lstStyle/>
          <a:p>
            <a:fld id="{733122C9-A0B9-462F-8757-0847AD287B63}" type="slidenum">
              <a:rPr lang="fr-FR" smtClean="0"/>
              <a:pPr/>
              <a:t>10</a:t>
            </a:fld>
            <a:endParaRPr lang="fr-FR" dirty="0"/>
          </a:p>
        </p:txBody>
      </p:sp>
      <p:sp>
        <p:nvSpPr>
          <p:cNvPr id="4" name="Espace réservé du texte 3">
            <a:extLst>
              <a:ext uri="{FF2B5EF4-FFF2-40B4-BE49-F238E27FC236}">
                <a16:creationId xmlns:a16="http://schemas.microsoft.com/office/drawing/2014/main" id="{2BC61303-841F-46A8-A5C8-45ADB2AD1BD1}"/>
              </a:ext>
            </a:extLst>
          </p:cNvPr>
          <p:cNvSpPr>
            <a:spLocks noGrp="1"/>
          </p:cNvSpPr>
          <p:nvPr>
            <p:ph type="body" sz="quarter" idx="10"/>
          </p:nvPr>
        </p:nvSpPr>
        <p:spPr>
          <a:xfrm>
            <a:off x="323851" y="1851670"/>
            <a:ext cx="1511846" cy="1107996"/>
          </a:xfrm>
        </p:spPr>
        <p:txBody>
          <a:bodyPr/>
          <a:lstStyle/>
          <a:p>
            <a:r>
              <a:rPr lang="fr-FR" dirty="0"/>
              <a:t>2</a:t>
            </a:r>
          </a:p>
        </p:txBody>
      </p:sp>
      <p:sp>
        <p:nvSpPr>
          <p:cNvPr id="5" name="Espace réservé du texte 4">
            <a:extLst>
              <a:ext uri="{FF2B5EF4-FFF2-40B4-BE49-F238E27FC236}">
                <a16:creationId xmlns:a16="http://schemas.microsoft.com/office/drawing/2014/main" id="{6A61EA80-EF02-41FD-A7A0-3CD4A1C2F1FF}"/>
              </a:ext>
            </a:extLst>
          </p:cNvPr>
          <p:cNvSpPr>
            <a:spLocks noGrp="1"/>
          </p:cNvSpPr>
          <p:nvPr>
            <p:ph type="body" sz="quarter" idx="11"/>
          </p:nvPr>
        </p:nvSpPr>
        <p:spPr>
          <a:xfrm>
            <a:off x="323850" y="2932397"/>
            <a:ext cx="8461931" cy="430887"/>
          </a:xfrm>
        </p:spPr>
        <p:txBody>
          <a:bodyPr/>
          <a:lstStyle/>
          <a:p>
            <a:pPr algn="just"/>
            <a:r>
              <a:rPr lang="fr-FR" dirty="0"/>
              <a:t>Constats sur les salaires et le pouvoir d’achat</a:t>
            </a:r>
          </a:p>
        </p:txBody>
      </p:sp>
    </p:spTree>
    <p:extLst>
      <p:ext uri="{BB962C8B-B14F-4D97-AF65-F5344CB8AC3E}">
        <p14:creationId xmlns:p14="http://schemas.microsoft.com/office/powerpoint/2010/main" val="176074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67017D-078A-482F-844C-967355C35F2D}"/>
              </a:ext>
            </a:extLst>
          </p:cNvPr>
          <p:cNvSpPr>
            <a:spLocks noGrp="1"/>
          </p:cNvSpPr>
          <p:nvPr>
            <p:ph type="sldNum" sz="quarter" idx="12"/>
          </p:nvPr>
        </p:nvSpPr>
        <p:spPr/>
        <p:txBody>
          <a:bodyPr/>
          <a:lstStyle/>
          <a:p>
            <a:fld id="{733122C9-A0B9-462F-8757-0847AD287B63}" type="slidenum">
              <a:rPr lang="fr-FR" smtClean="0"/>
              <a:pPr/>
              <a:t>11</a:t>
            </a:fld>
            <a:endParaRPr lang="fr-FR" dirty="0"/>
          </a:p>
        </p:txBody>
      </p:sp>
      <p:sp>
        <p:nvSpPr>
          <p:cNvPr id="2" name="Espace réservé de la date 1">
            <a:extLst>
              <a:ext uri="{FF2B5EF4-FFF2-40B4-BE49-F238E27FC236}">
                <a16:creationId xmlns:a16="http://schemas.microsoft.com/office/drawing/2014/main" id="{FBAA05DC-BE62-4AB2-8C99-B3739585C011}"/>
              </a:ext>
            </a:extLst>
          </p:cNvPr>
          <p:cNvSpPr>
            <a:spLocks noGrp="1"/>
          </p:cNvSpPr>
          <p:nvPr>
            <p:ph type="dt" sz="half" idx="2"/>
          </p:nvPr>
        </p:nvSpPr>
        <p:spPr/>
        <p:txBody>
          <a:bodyPr/>
          <a:lstStyle/>
          <a:p>
            <a:r>
              <a:rPr lang="fr-FR" cap="all" dirty="0"/>
              <a:t>08/07/2026</a:t>
            </a:r>
          </a:p>
        </p:txBody>
      </p:sp>
      <p:sp>
        <p:nvSpPr>
          <p:cNvPr id="10" name="Titre 9">
            <a:extLst>
              <a:ext uri="{FF2B5EF4-FFF2-40B4-BE49-F238E27FC236}">
                <a16:creationId xmlns:a16="http://schemas.microsoft.com/office/drawing/2014/main" id="{C2AEF50D-8BB8-4431-AC3F-7A19E5F37BCB}"/>
              </a:ext>
            </a:extLst>
          </p:cNvPr>
          <p:cNvSpPr>
            <a:spLocks noGrp="1"/>
          </p:cNvSpPr>
          <p:nvPr>
            <p:ph type="title"/>
          </p:nvPr>
        </p:nvSpPr>
        <p:spPr>
          <a:xfrm>
            <a:off x="1119192" y="119622"/>
            <a:ext cx="6621159" cy="647421"/>
          </a:xfrm>
        </p:spPr>
        <p:txBody>
          <a:bodyPr/>
          <a:lstStyle/>
          <a:p>
            <a:r>
              <a:rPr lang="fr-FR" sz="2000" dirty="0"/>
              <a:t>Une rémunération globalement stable depuis plusieurs années</a:t>
            </a:r>
            <a:endParaRPr lang="fr-FR" sz="2000" b="0" i="1" dirty="0">
              <a:solidFill>
                <a:schemeClr val="bg2"/>
              </a:solidFill>
            </a:endParaRPr>
          </a:p>
        </p:txBody>
      </p:sp>
      <p:pic>
        <p:nvPicPr>
          <p:cNvPr id="8" name="Image 7">
            <a:extLst>
              <a:ext uri="{FF2B5EF4-FFF2-40B4-BE49-F238E27FC236}">
                <a16:creationId xmlns:a16="http://schemas.microsoft.com/office/drawing/2014/main" id="{936F3C65-19E3-41FE-9638-49DFBE2EC9CA}"/>
              </a:ext>
            </a:extLst>
          </p:cNvPr>
          <p:cNvPicPr>
            <a:picLocks noChangeAspect="1"/>
          </p:cNvPicPr>
          <p:nvPr/>
        </p:nvPicPr>
        <p:blipFill>
          <a:blip r:embed="rId2"/>
          <a:stretch>
            <a:fillRect/>
          </a:stretch>
        </p:blipFill>
        <p:spPr>
          <a:xfrm>
            <a:off x="2038212" y="1084447"/>
            <a:ext cx="6291846" cy="3224864"/>
          </a:xfrm>
          <a:prstGeom prst="rect">
            <a:avLst/>
          </a:prstGeom>
        </p:spPr>
      </p:pic>
      <p:sp>
        <p:nvSpPr>
          <p:cNvPr id="14" name="ZoneTexte 13">
            <a:extLst>
              <a:ext uri="{FF2B5EF4-FFF2-40B4-BE49-F238E27FC236}">
                <a16:creationId xmlns:a16="http://schemas.microsoft.com/office/drawing/2014/main" id="{CB75D187-EA7A-4A39-8B45-A280E01C2B16}"/>
              </a:ext>
            </a:extLst>
          </p:cNvPr>
          <p:cNvSpPr txBox="1"/>
          <p:nvPr/>
        </p:nvSpPr>
        <p:spPr>
          <a:xfrm>
            <a:off x="1973449" y="4223898"/>
            <a:ext cx="1683334" cy="369332"/>
          </a:xfrm>
          <a:prstGeom prst="rect">
            <a:avLst/>
          </a:prstGeom>
          <a:noFill/>
        </p:spPr>
        <p:txBody>
          <a:bodyPr wrap="square">
            <a:spAutoFit/>
          </a:bodyPr>
          <a:lstStyle/>
          <a:p>
            <a:r>
              <a:rPr lang="fr-FR" sz="1000" i="1" dirty="0">
                <a:solidFill>
                  <a:srgbClr val="000000"/>
                </a:solidFill>
                <a:latin typeface="Arial" panose="020B0604020202020204" pitchFamily="34" charset="0"/>
              </a:rPr>
              <a:t>E</a:t>
            </a:r>
            <a:r>
              <a:rPr lang="fr-FR" sz="1000" b="0" i="1" u="none" strike="noStrike" dirty="0">
                <a:solidFill>
                  <a:srgbClr val="000000"/>
                </a:solidFill>
                <a:effectLst/>
                <a:latin typeface="Arial" panose="020B0604020202020204" pitchFamily="34" charset="0"/>
              </a:rPr>
              <a:t>n euros </a:t>
            </a:r>
            <a:r>
              <a:rPr lang="fr-FR" sz="1000" b="0" i="1" u="none" strike="noStrike" dirty="0">
                <a:effectLst/>
                <a:latin typeface="Arial" panose="020B0604020202020204" pitchFamily="34" charset="0"/>
              </a:rPr>
              <a:t>constants</a:t>
            </a:r>
            <a:r>
              <a:rPr lang="fr-FR" sz="1000" b="0" i="1" u="none" strike="noStrike" dirty="0">
                <a:solidFill>
                  <a:srgbClr val="000000"/>
                </a:solidFill>
                <a:effectLst/>
                <a:latin typeface="Arial" panose="020B0604020202020204" pitchFamily="34" charset="0"/>
              </a:rPr>
              <a:t> 2023</a:t>
            </a:r>
            <a:r>
              <a:rPr lang="fr-FR" i="1" dirty="0"/>
              <a:t> </a:t>
            </a:r>
          </a:p>
        </p:txBody>
      </p:sp>
      <p:sp>
        <p:nvSpPr>
          <p:cNvPr id="16" name="ZoneTexte 15">
            <a:extLst>
              <a:ext uri="{FF2B5EF4-FFF2-40B4-BE49-F238E27FC236}">
                <a16:creationId xmlns:a16="http://schemas.microsoft.com/office/drawing/2014/main" id="{12B2F082-7802-42FF-BEA4-D7D41B9A79C8}"/>
              </a:ext>
            </a:extLst>
          </p:cNvPr>
          <p:cNvSpPr txBox="1"/>
          <p:nvPr/>
        </p:nvSpPr>
        <p:spPr>
          <a:xfrm>
            <a:off x="1952778" y="4428299"/>
            <a:ext cx="6462713" cy="369332"/>
          </a:xfrm>
          <a:prstGeom prst="rect">
            <a:avLst/>
          </a:prstGeom>
          <a:noFill/>
        </p:spPr>
        <p:txBody>
          <a:bodyPr wrap="square">
            <a:spAutoFit/>
          </a:bodyPr>
          <a:lstStyle/>
          <a:p>
            <a:r>
              <a:rPr lang="fr-FR" sz="1000" b="0" i="1" u="none" strike="noStrike" dirty="0">
                <a:solidFill>
                  <a:srgbClr val="000000"/>
                </a:solidFill>
                <a:effectLst/>
                <a:latin typeface="+mj-lt"/>
              </a:rPr>
              <a:t>Sources : Base Tous Salariés, Insee. Traitements Insee, Drees,  DGCL-DESL, DGAFP-SDessi.</a:t>
            </a:r>
            <a:r>
              <a:rPr lang="fr-FR" dirty="0">
                <a:latin typeface="+mj-lt"/>
              </a:rPr>
              <a:t> </a:t>
            </a:r>
          </a:p>
        </p:txBody>
      </p:sp>
      <p:sp>
        <p:nvSpPr>
          <p:cNvPr id="11" name="ZoneTexte 10">
            <a:extLst>
              <a:ext uri="{FF2B5EF4-FFF2-40B4-BE49-F238E27FC236}">
                <a16:creationId xmlns:a16="http://schemas.microsoft.com/office/drawing/2014/main" id="{2CE46A92-C3CD-4532-86A3-FCDC94B2AD92}"/>
              </a:ext>
            </a:extLst>
          </p:cNvPr>
          <p:cNvSpPr txBox="1"/>
          <p:nvPr/>
        </p:nvSpPr>
        <p:spPr>
          <a:xfrm>
            <a:off x="1973449" y="754260"/>
            <a:ext cx="5521933" cy="276999"/>
          </a:xfrm>
          <a:prstGeom prst="rect">
            <a:avLst/>
          </a:prstGeom>
          <a:noFill/>
        </p:spPr>
        <p:txBody>
          <a:bodyPr wrap="square" rtlCol="0">
            <a:spAutoFit/>
          </a:bodyPr>
          <a:lstStyle/>
          <a:p>
            <a:r>
              <a:rPr lang="fr-FR" sz="1200" b="1" dirty="0"/>
              <a:t>Evolution de la rémunération moyenne des agents publics 2011-2023</a:t>
            </a:r>
          </a:p>
        </p:txBody>
      </p:sp>
      <p:sp>
        <p:nvSpPr>
          <p:cNvPr id="9" name="Espace réservé du texte 8">
            <a:extLst>
              <a:ext uri="{FF2B5EF4-FFF2-40B4-BE49-F238E27FC236}">
                <a16:creationId xmlns:a16="http://schemas.microsoft.com/office/drawing/2014/main" id="{48A0BB9E-E92C-4253-B50C-D14D66708EA0}"/>
              </a:ext>
            </a:extLst>
          </p:cNvPr>
          <p:cNvSpPr txBox="1">
            <a:spLocks/>
          </p:cNvSpPr>
          <p:nvPr/>
        </p:nvSpPr>
        <p:spPr>
          <a:xfrm>
            <a:off x="232557" y="1217318"/>
            <a:ext cx="1773273" cy="3152145"/>
          </a:xfrm>
          <a:prstGeom prst="rect">
            <a:avLst/>
          </a:prstGeom>
        </p:spPr>
        <p:txBody>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200" dirty="0"/>
              <a:t>Le niveau de salaire plus bas de la FPT reflète la structuration des emplois, avec un versant composé majoritairement de catégorie C (75%).  </a:t>
            </a:r>
          </a:p>
          <a:p>
            <a:endParaRPr lang="fr-FR" sz="1200" dirty="0"/>
          </a:p>
          <a:p>
            <a:r>
              <a:rPr lang="fr-FR" sz="1200" dirty="0"/>
              <a:t>La hausse constatée dans la FPH est portée par les mesures du Ségur de la santé.</a:t>
            </a:r>
          </a:p>
        </p:txBody>
      </p:sp>
    </p:spTree>
    <p:extLst>
      <p:ext uri="{BB962C8B-B14F-4D97-AF65-F5344CB8AC3E}">
        <p14:creationId xmlns:p14="http://schemas.microsoft.com/office/powerpoint/2010/main" val="294116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4912255-E978-46F2-9DEE-E103E50FAAFF}"/>
              </a:ext>
            </a:extLst>
          </p:cNvPr>
          <p:cNvSpPr>
            <a:spLocks noGrp="1"/>
          </p:cNvSpPr>
          <p:nvPr>
            <p:ph type="sldNum" sz="quarter" idx="12"/>
          </p:nvPr>
        </p:nvSpPr>
        <p:spPr/>
        <p:txBody>
          <a:bodyPr/>
          <a:lstStyle/>
          <a:p>
            <a:fld id="{733122C9-A0B9-462F-8757-0847AD287B63}" type="slidenum">
              <a:rPr lang="fr-FR" smtClean="0"/>
              <a:pPr/>
              <a:t>12</a:t>
            </a:fld>
            <a:endParaRPr lang="fr-FR" dirty="0"/>
          </a:p>
        </p:txBody>
      </p:sp>
      <p:sp>
        <p:nvSpPr>
          <p:cNvPr id="9" name="Espace réservé du texte 8">
            <a:extLst>
              <a:ext uri="{FF2B5EF4-FFF2-40B4-BE49-F238E27FC236}">
                <a16:creationId xmlns:a16="http://schemas.microsoft.com/office/drawing/2014/main" id="{A37B0F13-EC4C-4D35-BCCC-E21DC7B729E1}"/>
              </a:ext>
            </a:extLst>
          </p:cNvPr>
          <p:cNvSpPr>
            <a:spLocks noGrp="1"/>
          </p:cNvSpPr>
          <p:nvPr>
            <p:ph type="body" sz="quarter" idx="14"/>
          </p:nvPr>
        </p:nvSpPr>
        <p:spPr>
          <a:xfrm>
            <a:off x="5490909" y="1054744"/>
            <a:ext cx="3294834" cy="3701013"/>
          </a:xfrm>
        </p:spPr>
        <p:txBody>
          <a:bodyPr/>
          <a:lstStyle/>
          <a:p>
            <a:pPr marL="263525" indent="-171450" algn="just">
              <a:buFont typeface="Wingdings" panose="05000000000000000000" pitchFamily="2" charset="2"/>
              <a:buChar char="§"/>
            </a:pPr>
            <a:r>
              <a:rPr lang="fr-FR" sz="1200" b="1" dirty="0"/>
              <a:t>Progression soutenue et différenciée selon les versants de la fonction publique</a:t>
            </a:r>
            <a:r>
              <a:rPr lang="fr-FR" sz="1200" dirty="0"/>
              <a:t> de la rémunération moyenne des personnes en place (RMPP) sur la période 2012-2026</a:t>
            </a:r>
          </a:p>
          <a:p>
            <a:pPr marL="263525" indent="-171450" algn="just">
              <a:buFont typeface="Wingdings" panose="05000000000000000000" pitchFamily="2" charset="2"/>
              <a:buChar char="§"/>
            </a:pPr>
            <a:r>
              <a:rPr lang="fr-FR" sz="1200" dirty="0"/>
              <a:t>À partir de 2021, dans un contexte de forte inflation : hausses comprises entre </a:t>
            </a:r>
            <a:r>
              <a:rPr lang="fr-FR" sz="1200" b="1" dirty="0"/>
              <a:t>5 % et près de 8 %</a:t>
            </a:r>
            <a:r>
              <a:rPr lang="fr-FR" sz="1200" dirty="0"/>
              <a:t> de la RMPP selon les versants, sous l'effet des mesures générales, catégorielles, etc… </a:t>
            </a:r>
          </a:p>
          <a:p>
            <a:pPr marL="263525" indent="-171450" algn="just">
              <a:buFont typeface="Wingdings" panose="05000000000000000000" pitchFamily="2" charset="2"/>
              <a:buChar char="§"/>
            </a:pPr>
            <a:r>
              <a:rPr lang="fr-FR" sz="1200" dirty="0"/>
              <a:t>Les projections pour 2025 et 2026 font apparaître un ralentissement de cette progression, dans un contexte de reflux relatif de l'inflation, tout en maintenant une évolution positive de la rémunération des agents en place.</a:t>
            </a:r>
          </a:p>
          <a:p>
            <a:pPr algn="just"/>
            <a:r>
              <a:rPr lang="fr-FR" sz="1200" b="1" dirty="0">
                <a:solidFill>
                  <a:srgbClr val="000092"/>
                </a:solidFill>
              </a:rPr>
              <a:t>=&gt; Depuis 2012, une progression de la rémunération moyenne des personnes en place globalement supérieure à l’inflation</a:t>
            </a:r>
          </a:p>
        </p:txBody>
      </p:sp>
      <p:sp>
        <p:nvSpPr>
          <p:cNvPr id="3" name="Espace réservé de la date 2">
            <a:extLst>
              <a:ext uri="{FF2B5EF4-FFF2-40B4-BE49-F238E27FC236}">
                <a16:creationId xmlns:a16="http://schemas.microsoft.com/office/drawing/2014/main" id="{BB1EB531-E40D-4F36-95BA-16A2AFF67ABA}"/>
              </a:ext>
            </a:extLst>
          </p:cNvPr>
          <p:cNvSpPr>
            <a:spLocks noGrp="1"/>
          </p:cNvSpPr>
          <p:nvPr>
            <p:ph type="dt" sz="half" idx="2"/>
          </p:nvPr>
        </p:nvSpPr>
        <p:spPr/>
        <p:txBody>
          <a:bodyPr/>
          <a:lstStyle/>
          <a:p>
            <a:r>
              <a:rPr lang="fr-FR" cap="all" dirty="0"/>
              <a:t>08/07/2026</a:t>
            </a:r>
          </a:p>
        </p:txBody>
      </p:sp>
      <p:pic>
        <p:nvPicPr>
          <p:cNvPr id="11" name="Espace réservé pour une image  10">
            <a:extLst>
              <a:ext uri="{FF2B5EF4-FFF2-40B4-BE49-F238E27FC236}">
                <a16:creationId xmlns:a16="http://schemas.microsoft.com/office/drawing/2014/main" id="{76088A1A-E7AE-498F-B0B0-91C900B46B32}"/>
              </a:ext>
            </a:extLst>
          </p:cNvPr>
          <p:cNvPicPr>
            <a:picLocks noGrp="1" noChangeAspect="1"/>
          </p:cNvPicPr>
          <p:nvPr>
            <p:ph type="pic" sz="quarter" idx="15"/>
          </p:nvPr>
        </p:nvPicPr>
        <p:blipFill>
          <a:blip r:embed="rId3"/>
          <a:srcRect t="9238" b="9238"/>
          <a:stretch>
            <a:fillRect/>
          </a:stretch>
        </p:blipFill>
        <p:spPr>
          <a:xfrm>
            <a:off x="215965" y="1386778"/>
            <a:ext cx="5292949" cy="2708022"/>
          </a:xfrm>
          <a:prstGeom prst="rect">
            <a:avLst/>
          </a:prstGeom>
        </p:spPr>
      </p:pic>
      <p:sp>
        <p:nvSpPr>
          <p:cNvPr id="8" name="Espace réservé du texte 7">
            <a:extLst>
              <a:ext uri="{FF2B5EF4-FFF2-40B4-BE49-F238E27FC236}">
                <a16:creationId xmlns:a16="http://schemas.microsoft.com/office/drawing/2014/main" id="{9E0EEBE1-4EB8-4C01-99E3-7E82C550FEA5}"/>
              </a:ext>
            </a:extLst>
          </p:cNvPr>
          <p:cNvSpPr>
            <a:spLocks noGrp="1"/>
          </p:cNvSpPr>
          <p:nvPr>
            <p:ph type="body" sz="quarter" idx="13"/>
          </p:nvPr>
        </p:nvSpPr>
        <p:spPr>
          <a:xfrm>
            <a:off x="243622" y="750749"/>
            <a:ext cx="8815245" cy="430887"/>
          </a:xfrm>
        </p:spPr>
        <p:txBody>
          <a:bodyPr/>
          <a:lstStyle/>
          <a:p>
            <a:pPr algn="just"/>
            <a:r>
              <a:rPr lang="fr-FR" sz="1400" b="1" dirty="0">
                <a:solidFill>
                  <a:schemeClr val="tx1"/>
                </a:solidFill>
                <a:latin typeface="+mn-lt"/>
              </a:rPr>
              <a:t>Comparaison des trajectoires de la rémunération moyenne des personnes en place (RMPP) dans les trois versants de la fonction publique</a:t>
            </a:r>
          </a:p>
        </p:txBody>
      </p:sp>
      <p:sp>
        <p:nvSpPr>
          <p:cNvPr id="7" name="Titre 6">
            <a:extLst>
              <a:ext uri="{FF2B5EF4-FFF2-40B4-BE49-F238E27FC236}">
                <a16:creationId xmlns:a16="http://schemas.microsoft.com/office/drawing/2014/main" id="{3FE599C4-D02D-429F-9E32-D6F07508DDB1}"/>
              </a:ext>
            </a:extLst>
          </p:cNvPr>
          <p:cNvSpPr>
            <a:spLocks noGrp="1"/>
          </p:cNvSpPr>
          <p:nvPr>
            <p:ph type="title"/>
          </p:nvPr>
        </p:nvSpPr>
        <p:spPr>
          <a:xfrm>
            <a:off x="1594638" y="228125"/>
            <a:ext cx="8424863" cy="370422"/>
          </a:xfrm>
        </p:spPr>
        <p:txBody>
          <a:bodyPr/>
          <a:lstStyle/>
          <a:p>
            <a:r>
              <a:rPr lang="fr-FR" sz="2000" dirty="0"/>
              <a:t>Des rémunérations qui suivent globalement l’inflation</a:t>
            </a:r>
          </a:p>
        </p:txBody>
      </p:sp>
      <p:sp>
        <p:nvSpPr>
          <p:cNvPr id="10" name="Espace réservé du texte 8">
            <a:extLst>
              <a:ext uri="{FF2B5EF4-FFF2-40B4-BE49-F238E27FC236}">
                <a16:creationId xmlns:a16="http://schemas.microsoft.com/office/drawing/2014/main" id="{604F0B75-9557-4BC7-B8F0-FE92310BF3D7}"/>
              </a:ext>
            </a:extLst>
          </p:cNvPr>
          <p:cNvSpPr txBox="1">
            <a:spLocks/>
          </p:cNvSpPr>
          <p:nvPr/>
        </p:nvSpPr>
        <p:spPr bwMode="gray">
          <a:xfrm>
            <a:off x="179512" y="4299942"/>
            <a:ext cx="6408711" cy="341119"/>
          </a:xfrm>
          <a:prstGeom prst="rect">
            <a:avLst/>
          </a:prstGeom>
        </p:spPr>
        <p:txBody>
          <a:bodyPr vert="horz" wrap="square" lIns="0" tIns="0" rIns="0" bIns="0" rtlCol="0" anchor="t" anchorCtr="0">
            <a:sp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900" i="1" dirty="0"/>
              <a:t>Légende : courbe en rouge : évolution de l’inflation </a:t>
            </a:r>
          </a:p>
          <a:p>
            <a:r>
              <a:rPr lang="fr-FR" sz="900" i="1" dirty="0"/>
              <a:t>Histogrammes : FPE, bleu foncé ; FPH, bleu clair ; FPT, vert</a:t>
            </a:r>
          </a:p>
        </p:txBody>
      </p:sp>
    </p:spTree>
    <p:extLst>
      <p:ext uri="{BB962C8B-B14F-4D97-AF65-F5344CB8AC3E}">
        <p14:creationId xmlns:p14="http://schemas.microsoft.com/office/powerpoint/2010/main" val="273196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67017D-078A-482F-844C-967355C35F2D}"/>
              </a:ext>
            </a:extLst>
          </p:cNvPr>
          <p:cNvSpPr>
            <a:spLocks noGrp="1"/>
          </p:cNvSpPr>
          <p:nvPr>
            <p:ph type="sldNum" sz="quarter" idx="12"/>
          </p:nvPr>
        </p:nvSpPr>
        <p:spPr/>
        <p:txBody>
          <a:bodyPr/>
          <a:lstStyle/>
          <a:p>
            <a:fld id="{733122C9-A0B9-462F-8757-0847AD287B63}" type="slidenum">
              <a:rPr lang="fr-FR" smtClean="0"/>
              <a:pPr/>
              <a:t>13</a:t>
            </a:fld>
            <a:endParaRPr lang="fr-FR" dirty="0"/>
          </a:p>
        </p:txBody>
      </p:sp>
      <p:sp>
        <p:nvSpPr>
          <p:cNvPr id="2" name="Espace réservé de la date 1">
            <a:extLst>
              <a:ext uri="{FF2B5EF4-FFF2-40B4-BE49-F238E27FC236}">
                <a16:creationId xmlns:a16="http://schemas.microsoft.com/office/drawing/2014/main" id="{FBAA05DC-BE62-4AB2-8C99-B3739585C011}"/>
              </a:ext>
            </a:extLst>
          </p:cNvPr>
          <p:cNvSpPr>
            <a:spLocks noGrp="1"/>
          </p:cNvSpPr>
          <p:nvPr>
            <p:ph type="dt" sz="half" idx="2"/>
          </p:nvPr>
        </p:nvSpPr>
        <p:spPr/>
        <p:txBody>
          <a:bodyPr/>
          <a:lstStyle/>
          <a:p>
            <a:r>
              <a:rPr lang="fr-FR" cap="all" dirty="0"/>
              <a:t>08/07/2026</a:t>
            </a:r>
          </a:p>
        </p:txBody>
      </p:sp>
      <p:sp>
        <p:nvSpPr>
          <p:cNvPr id="10" name="Titre 9">
            <a:extLst>
              <a:ext uri="{FF2B5EF4-FFF2-40B4-BE49-F238E27FC236}">
                <a16:creationId xmlns:a16="http://schemas.microsoft.com/office/drawing/2014/main" id="{C2AEF50D-8BB8-4431-AC3F-7A19E5F37BCB}"/>
              </a:ext>
            </a:extLst>
          </p:cNvPr>
          <p:cNvSpPr>
            <a:spLocks noGrp="1"/>
          </p:cNvSpPr>
          <p:nvPr>
            <p:ph type="title"/>
          </p:nvPr>
        </p:nvSpPr>
        <p:spPr>
          <a:xfrm>
            <a:off x="1043609" y="42056"/>
            <a:ext cx="6912768" cy="647421"/>
          </a:xfrm>
        </p:spPr>
        <p:txBody>
          <a:bodyPr/>
          <a:lstStyle/>
          <a:p>
            <a:r>
              <a:rPr lang="fr-FR" sz="2000" dirty="0"/>
              <a:t>Une comparaison public/ privé globalement favorable sur les sept premiers déciles </a:t>
            </a:r>
            <a:endParaRPr lang="fr-FR" sz="2000" b="0" i="1" dirty="0">
              <a:solidFill>
                <a:schemeClr val="bg2"/>
              </a:solidFill>
            </a:endParaRPr>
          </a:p>
        </p:txBody>
      </p:sp>
      <p:sp>
        <p:nvSpPr>
          <p:cNvPr id="9" name="ZoneTexte 8">
            <a:extLst>
              <a:ext uri="{FF2B5EF4-FFF2-40B4-BE49-F238E27FC236}">
                <a16:creationId xmlns:a16="http://schemas.microsoft.com/office/drawing/2014/main" id="{EFB0ACC1-03E3-40B4-BC55-2D13D5AE1D9A}"/>
              </a:ext>
            </a:extLst>
          </p:cNvPr>
          <p:cNvSpPr txBox="1"/>
          <p:nvPr/>
        </p:nvSpPr>
        <p:spPr>
          <a:xfrm>
            <a:off x="6516216" y="1491630"/>
            <a:ext cx="2160240" cy="2677656"/>
          </a:xfrm>
          <a:prstGeom prst="rect">
            <a:avLst/>
          </a:prstGeom>
          <a:noFill/>
        </p:spPr>
        <p:txBody>
          <a:bodyPr wrap="square" rtlCol="0">
            <a:spAutoFit/>
          </a:bodyPr>
          <a:lstStyle/>
          <a:p>
            <a:pPr algn="just"/>
            <a:r>
              <a:rPr lang="fr-FR" sz="1400" b="1" dirty="0"/>
              <a:t>Une comparaison public / privé globalement favorable </a:t>
            </a:r>
            <a:r>
              <a:rPr lang="fr-FR" sz="1400" dirty="0"/>
              <a:t>sur les sept premiers déciles, moins pour la fonction publique territoriale.</a:t>
            </a:r>
            <a:r>
              <a:rPr lang="fr-FR" sz="1400" dirty="0">
                <a:solidFill>
                  <a:srgbClr val="00B050"/>
                </a:solidFill>
              </a:rPr>
              <a:t> </a:t>
            </a:r>
            <a:endParaRPr lang="fr-FR" sz="1400" dirty="0"/>
          </a:p>
          <a:p>
            <a:pPr algn="just"/>
            <a:endParaRPr lang="fr-FR" sz="1400" dirty="0"/>
          </a:p>
          <a:p>
            <a:pPr algn="just"/>
            <a:r>
              <a:rPr lang="fr-FR" sz="1400" dirty="0"/>
              <a:t>Des rémunérations plus élevées dans le secteur privé dans le haut de la distribution</a:t>
            </a:r>
          </a:p>
        </p:txBody>
      </p:sp>
      <p:sp>
        <p:nvSpPr>
          <p:cNvPr id="16" name="ZoneTexte 15">
            <a:extLst>
              <a:ext uri="{FF2B5EF4-FFF2-40B4-BE49-F238E27FC236}">
                <a16:creationId xmlns:a16="http://schemas.microsoft.com/office/drawing/2014/main" id="{12B2F082-7802-42FF-BEA4-D7D41B9A79C8}"/>
              </a:ext>
            </a:extLst>
          </p:cNvPr>
          <p:cNvSpPr txBox="1"/>
          <p:nvPr/>
        </p:nvSpPr>
        <p:spPr>
          <a:xfrm>
            <a:off x="908850" y="4429616"/>
            <a:ext cx="6462713" cy="369332"/>
          </a:xfrm>
          <a:prstGeom prst="rect">
            <a:avLst/>
          </a:prstGeom>
          <a:noFill/>
        </p:spPr>
        <p:txBody>
          <a:bodyPr wrap="square">
            <a:spAutoFit/>
          </a:bodyPr>
          <a:lstStyle/>
          <a:p>
            <a:r>
              <a:rPr lang="fr-FR" sz="1000" b="0" i="1" u="none" strike="noStrike" dirty="0">
                <a:solidFill>
                  <a:srgbClr val="000000"/>
                </a:solidFill>
                <a:effectLst/>
                <a:latin typeface="Arial" panose="020B0604020202020204" pitchFamily="34" charset="0"/>
              </a:rPr>
              <a:t>Sources : Base Tous Salariés, Insee. Traitements Insee, Drees,  DGCL-DESL, DGAFP-SDessi.</a:t>
            </a:r>
            <a:r>
              <a:rPr lang="fr-FR" dirty="0"/>
              <a:t> </a:t>
            </a:r>
          </a:p>
        </p:txBody>
      </p:sp>
      <p:sp>
        <p:nvSpPr>
          <p:cNvPr id="11" name="ZoneTexte 10">
            <a:extLst>
              <a:ext uri="{FF2B5EF4-FFF2-40B4-BE49-F238E27FC236}">
                <a16:creationId xmlns:a16="http://schemas.microsoft.com/office/drawing/2014/main" id="{6FEE144C-207E-4EC5-9875-A638E7A8423E}"/>
              </a:ext>
            </a:extLst>
          </p:cNvPr>
          <p:cNvSpPr txBox="1"/>
          <p:nvPr/>
        </p:nvSpPr>
        <p:spPr>
          <a:xfrm>
            <a:off x="1331640" y="674386"/>
            <a:ext cx="4680520" cy="276999"/>
          </a:xfrm>
          <a:prstGeom prst="rect">
            <a:avLst/>
          </a:prstGeom>
          <a:noFill/>
        </p:spPr>
        <p:txBody>
          <a:bodyPr wrap="square">
            <a:spAutoFit/>
          </a:bodyPr>
          <a:lstStyle/>
          <a:p>
            <a:r>
              <a:rPr lang="fr-FR" sz="1200" b="1" dirty="0"/>
              <a:t>L’échelle des salaires dans la fonction publique en 2023</a:t>
            </a:r>
          </a:p>
        </p:txBody>
      </p:sp>
      <p:pic>
        <p:nvPicPr>
          <p:cNvPr id="5" name="Image 4">
            <a:extLst>
              <a:ext uri="{FF2B5EF4-FFF2-40B4-BE49-F238E27FC236}">
                <a16:creationId xmlns:a16="http://schemas.microsoft.com/office/drawing/2014/main" id="{AF689ED1-1763-47DC-AE04-94DC21362620}"/>
              </a:ext>
            </a:extLst>
          </p:cNvPr>
          <p:cNvPicPr>
            <a:picLocks noChangeAspect="1"/>
          </p:cNvPicPr>
          <p:nvPr/>
        </p:nvPicPr>
        <p:blipFill>
          <a:blip r:embed="rId2"/>
          <a:stretch>
            <a:fillRect/>
          </a:stretch>
        </p:blipFill>
        <p:spPr>
          <a:xfrm>
            <a:off x="883355" y="927364"/>
            <a:ext cx="5532599" cy="3586948"/>
          </a:xfrm>
          <a:prstGeom prst="rect">
            <a:avLst/>
          </a:prstGeom>
        </p:spPr>
      </p:pic>
    </p:spTree>
    <p:extLst>
      <p:ext uri="{BB962C8B-B14F-4D97-AF65-F5344CB8AC3E}">
        <p14:creationId xmlns:p14="http://schemas.microsoft.com/office/powerpoint/2010/main" val="2940043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767017D-078A-482F-844C-967355C35F2D}"/>
              </a:ext>
            </a:extLst>
          </p:cNvPr>
          <p:cNvSpPr>
            <a:spLocks noGrp="1"/>
          </p:cNvSpPr>
          <p:nvPr>
            <p:ph type="sldNum" sz="quarter" idx="12"/>
          </p:nvPr>
        </p:nvSpPr>
        <p:spPr/>
        <p:txBody>
          <a:bodyPr/>
          <a:lstStyle/>
          <a:p>
            <a:fld id="{733122C9-A0B9-462F-8757-0847AD287B63}" type="slidenum">
              <a:rPr lang="fr-FR" smtClean="0"/>
              <a:pPr/>
              <a:t>14</a:t>
            </a:fld>
            <a:endParaRPr lang="fr-FR" dirty="0"/>
          </a:p>
        </p:txBody>
      </p:sp>
      <p:sp>
        <p:nvSpPr>
          <p:cNvPr id="2" name="Espace réservé de la date 1">
            <a:extLst>
              <a:ext uri="{FF2B5EF4-FFF2-40B4-BE49-F238E27FC236}">
                <a16:creationId xmlns:a16="http://schemas.microsoft.com/office/drawing/2014/main" id="{FBAA05DC-BE62-4AB2-8C99-B3739585C011}"/>
              </a:ext>
            </a:extLst>
          </p:cNvPr>
          <p:cNvSpPr>
            <a:spLocks noGrp="1"/>
          </p:cNvSpPr>
          <p:nvPr>
            <p:ph type="dt" sz="half" idx="2"/>
          </p:nvPr>
        </p:nvSpPr>
        <p:spPr/>
        <p:txBody>
          <a:bodyPr/>
          <a:lstStyle/>
          <a:p>
            <a:r>
              <a:rPr lang="fr-FR" cap="all" dirty="0"/>
              <a:t>08/07/2026</a:t>
            </a:r>
          </a:p>
        </p:txBody>
      </p:sp>
      <p:sp>
        <p:nvSpPr>
          <p:cNvPr id="10" name="Titre 9">
            <a:extLst>
              <a:ext uri="{FF2B5EF4-FFF2-40B4-BE49-F238E27FC236}">
                <a16:creationId xmlns:a16="http://schemas.microsoft.com/office/drawing/2014/main" id="{C2AEF50D-8BB8-4431-AC3F-7A19E5F37BCB}"/>
              </a:ext>
            </a:extLst>
          </p:cNvPr>
          <p:cNvSpPr>
            <a:spLocks noGrp="1"/>
          </p:cNvSpPr>
          <p:nvPr>
            <p:ph type="title"/>
          </p:nvPr>
        </p:nvSpPr>
        <p:spPr>
          <a:xfrm>
            <a:off x="1043608" y="215637"/>
            <a:ext cx="6840760" cy="647421"/>
          </a:xfrm>
        </p:spPr>
        <p:txBody>
          <a:bodyPr/>
          <a:lstStyle/>
          <a:p>
            <a:r>
              <a:rPr lang="fr-FR" sz="2000" dirty="0"/>
              <a:t>Les emplois les moins qualifiés sont mieux rémunérés dans la fonction publique </a:t>
            </a:r>
            <a:endParaRPr lang="fr-FR" sz="2000" b="0" i="1" dirty="0">
              <a:solidFill>
                <a:schemeClr val="bg2"/>
              </a:solidFill>
            </a:endParaRPr>
          </a:p>
        </p:txBody>
      </p:sp>
      <p:sp>
        <p:nvSpPr>
          <p:cNvPr id="9" name="ZoneTexte 8">
            <a:extLst>
              <a:ext uri="{FF2B5EF4-FFF2-40B4-BE49-F238E27FC236}">
                <a16:creationId xmlns:a16="http://schemas.microsoft.com/office/drawing/2014/main" id="{EFB0ACC1-03E3-40B4-BC55-2D13D5AE1D9A}"/>
              </a:ext>
            </a:extLst>
          </p:cNvPr>
          <p:cNvSpPr txBox="1"/>
          <p:nvPr/>
        </p:nvSpPr>
        <p:spPr>
          <a:xfrm>
            <a:off x="6516216" y="1048256"/>
            <a:ext cx="2285855" cy="3046988"/>
          </a:xfrm>
          <a:prstGeom prst="rect">
            <a:avLst/>
          </a:prstGeom>
          <a:noFill/>
        </p:spPr>
        <p:txBody>
          <a:bodyPr wrap="square" rtlCol="0">
            <a:spAutoFit/>
          </a:bodyPr>
          <a:lstStyle/>
          <a:p>
            <a:pPr algn="just"/>
            <a:r>
              <a:rPr lang="fr-FR" sz="1200" dirty="0"/>
              <a:t>La comparaison entre les trois versants de la fonction publique et le secteur privé par catégorie socio-professionnelle permet de constater que les emplois </a:t>
            </a:r>
            <a:r>
              <a:rPr lang="fr-FR" sz="1200" b="1" dirty="0"/>
              <a:t>les moins qualifiés sont mieux rémunérés dans la fonction publique </a:t>
            </a:r>
            <a:r>
              <a:rPr lang="fr-FR" sz="1200" dirty="0"/>
              <a:t>(+115 € mensuels nets).</a:t>
            </a:r>
          </a:p>
          <a:p>
            <a:pPr algn="just"/>
            <a:endParaRPr lang="fr-FR" sz="1200" dirty="0"/>
          </a:p>
          <a:p>
            <a:pPr algn="just"/>
            <a:r>
              <a:rPr lang="fr-FR" sz="1200" dirty="0"/>
              <a:t>A l’inverse, </a:t>
            </a:r>
            <a:r>
              <a:rPr lang="fr-FR" sz="1200" b="1" dirty="0"/>
              <a:t>les cadres du secteur privé sont mieux rémunérés </a:t>
            </a:r>
            <a:r>
              <a:rPr lang="fr-FR" sz="1200" dirty="0"/>
              <a:t>(+778 € mensuels nets). La situation de la FPH est particulière en raison du niveau de rémunération des professions médicales.</a:t>
            </a:r>
          </a:p>
        </p:txBody>
      </p:sp>
      <p:sp>
        <p:nvSpPr>
          <p:cNvPr id="16" name="ZoneTexte 15">
            <a:extLst>
              <a:ext uri="{FF2B5EF4-FFF2-40B4-BE49-F238E27FC236}">
                <a16:creationId xmlns:a16="http://schemas.microsoft.com/office/drawing/2014/main" id="{12B2F082-7802-42FF-BEA4-D7D41B9A79C8}"/>
              </a:ext>
            </a:extLst>
          </p:cNvPr>
          <p:cNvSpPr txBox="1"/>
          <p:nvPr/>
        </p:nvSpPr>
        <p:spPr>
          <a:xfrm>
            <a:off x="908850" y="4429616"/>
            <a:ext cx="6462713" cy="369332"/>
          </a:xfrm>
          <a:prstGeom prst="rect">
            <a:avLst/>
          </a:prstGeom>
          <a:noFill/>
        </p:spPr>
        <p:txBody>
          <a:bodyPr wrap="square">
            <a:spAutoFit/>
          </a:bodyPr>
          <a:lstStyle/>
          <a:p>
            <a:r>
              <a:rPr lang="fr-FR" sz="1000" b="0" i="1" u="none" strike="noStrike" dirty="0">
                <a:solidFill>
                  <a:srgbClr val="000000"/>
                </a:solidFill>
                <a:effectLst/>
                <a:latin typeface="+mj-lt"/>
              </a:rPr>
              <a:t>Sources : Base Tous Salariés, Insee. Traitements Insee, Drees,  DGCL-DESL, DGAFP-SDessi.</a:t>
            </a:r>
            <a:r>
              <a:rPr lang="fr-FR" dirty="0">
                <a:latin typeface="+mj-lt"/>
              </a:rPr>
              <a:t> </a:t>
            </a:r>
          </a:p>
        </p:txBody>
      </p:sp>
      <p:sp>
        <p:nvSpPr>
          <p:cNvPr id="11" name="ZoneTexte 10">
            <a:extLst>
              <a:ext uri="{FF2B5EF4-FFF2-40B4-BE49-F238E27FC236}">
                <a16:creationId xmlns:a16="http://schemas.microsoft.com/office/drawing/2014/main" id="{6FEE144C-207E-4EC5-9875-A638E7A8423E}"/>
              </a:ext>
            </a:extLst>
          </p:cNvPr>
          <p:cNvSpPr txBox="1"/>
          <p:nvPr/>
        </p:nvSpPr>
        <p:spPr>
          <a:xfrm>
            <a:off x="1331640" y="987574"/>
            <a:ext cx="4680520" cy="261610"/>
          </a:xfrm>
          <a:prstGeom prst="rect">
            <a:avLst/>
          </a:prstGeom>
          <a:noFill/>
        </p:spPr>
        <p:txBody>
          <a:bodyPr wrap="square">
            <a:spAutoFit/>
          </a:bodyPr>
          <a:lstStyle/>
          <a:p>
            <a:r>
              <a:rPr lang="fr-FR" sz="1100" b="1" dirty="0"/>
              <a:t>Salaires nets mensuels par catégorie socioprofessionnelle en 2023</a:t>
            </a:r>
          </a:p>
        </p:txBody>
      </p:sp>
      <p:pic>
        <p:nvPicPr>
          <p:cNvPr id="12" name="Image 11">
            <a:extLst>
              <a:ext uri="{FF2B5EF4-FFF2-40B4-BE49-F238E27FC236}">
                <a16:creationId xmlns:a16="http://schemas.microsoft.com/office/drawing/2014/main" id="{1BCC5285-1E4E-43D4-81AD-8D489D537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52554"/>
            <a:ext cx="5588368" cy="320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05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A2CEC20-3A7A-491E-8AA0-DE010BE52C0F}"/>
              </a:ext>
            </a:extLst>
          </p:cNvPr>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Espace réservé de la date 2">
            <a:extLst>
              <a:ext uri="{FF2B5EF4-FFF2-40B4-BE49-F238E27FC236}">
                <a16:creationId xmlns:a16="http://schemas.microsoft.com/office/drawing/2014/main" id="{4B7D9902-8AD0-4744-8366-1325AB984332}"/>
              </a:ext>
            </a:extLst>
          </p:cNvPr>
          <p:cNvSpPr>
            <a:spLocks noGrp="1"/>
          </p:cNvSpPr>
          <p:nvPr>
            <p:ph type="dt" sz="half" idx="2"/>
          </p:nvPr>
        </p:nvSpPr>
        <p:spPr/>
        <p:txBody>
          <a:bodyPr/>
          <a:lstStyle/>
          <a:p>
            <a:r>
              <a:rPr lang="fr-FR" cap="all" dirty="0"/>
              <a:t>08/07/2026</a:t>
            </a:r>
          </a:p>
        </p:txBody>
      </p:sp>
      <p:pic>
        <p:nvPicPr>
          <p:cNvPr id="14" name="Image 13">
            <a:extLst>
              <a:ext uri="{FF2B5EF4-FFF2-40B4-BE49-F238E27FC236}">
                <a16:creationId xmlns:a16="http://schemas.microsoft.com/office/drawing/2014/main" id="{348AC623-B393-4E90-89DD-6DDC8C372576}"/>
              </a:ext>
            </a:extLst>
          </p:cNvPr>
          <p:cNvPicPr>
            <a:picLocks noChangeAspect="1"/>
          </p:cNvPicPr>
          <p:nvPr/>
        </p:nvPicPr>
        <p:blipFill>
          <a:blip r:embed="rId2"/>
          <a:stretch>
            <a:fillRect/>
          </a:stretch>
        </p:blipFill>
        <p:spPr>
          <a:xfrm>
            <a:off x="927321" y="1312045"/>
            <a:ext cx="7289358" cy="3337229"/>
          </a:xfrm>
          <a:prstGeom prst="rect">
            <a:avLst/>
          </a:prstGeom>
        </p:spPr>
      </p:pic>
      <p:sp>
        <p:nvSpPr>
          <p:cNvPr id="4" name="ZoneTexte 3">
            <a:extLst>
              <a:ext uri="{FF2B5EF4-FFF2-40B4-BE49-F238E27FC236}">
                <a16:creationId xmlns:a16="http://schemas.microsoft.com/office/drawing/2014/main" id="{E2E094BC-782D-4FC9-A189-186728BAA963}"/>
              </a:ext>
            </a:extLst>
          </p:cNvPr>
          <p:cNvSpPr txBox="1"/>
          <p:nvPr/>
        </p:nvSpPr>
        <p:spPr>
          <a:xfrm>
            <a:off x="611560" y="586259"/>
            <a:ext cx="8208912" cy="646331"/>
          </a:xfrm>
          <a:prstGeom prst="rect">
            <a:avLst/>
          </a:prstGeom>
          <a:noFill/>
        </p:spPr>
        <p:txBody>
          <a:bodyPr wrap="square" rtlCol="0">
            <a:spAutoFit/>
          </a:bodyPr>
          <a:lstStyle/>
          <a:p>
            <a:pPr marL="14288">
              <a:lnSpc>
                <a:spcPct val="90000"/>
              </a:lnSpc>
              <a:spcBef>
                <a:spcPct val="0"/>
              </a:spcBef>
            </a:pPr>
            <a:r>
              <a:rPr lang="fr-FR" sz="2000" b="1" dirty="0">
                <a:solidFill>
                  <a:srgbClr val="000091"/>
                </a:solidFill>
                <a:latin typeface="Marianne" panose="02000000000000000000" pitchFamily="2" charset="0"/>
                <a:ea typeface="+mj-ea"/>
                <a:cs typeface="+mj-cs"/>
              </a:rPr>
              <a:t>Un espace indiciaire qui s’est réduit du fait du relèvement des bas de grilles</a:t>
            </a:r>
          </a:p>
        </p:txBody>
      </p:sp>
    </p:spTree>
    <p:extLst>
      <p:ext uri="{BB962C8B-B14F-4D97-AF65-F5344CB8AC3E}">
        <p14:creationId xmlns:p14="http://schemas.microsoft.com/office/powerpoint/2010/main" val="2290071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74B1A5E-CFD9-4DC3-8EFD-7EF46FF9AEBB}"/>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
        <p:nvSpPr>
          <p:cNvPr id="5" name="Espace réservé de la date 4">
            <a:extLst>
              <a:ext uri="{FF2B5EF4-FFF2-40B4-BE49-F238E27FC236}">
                <a16:creationId xmlns:a16="http://schemas.microsoft.com/office/drawing/2014/main" id="{684A37A7-061C-4B51-9C8E-6E4B1DF0643A}"/>
              </a:ext>
            </a:extLst>
          </p:cNvPr>
          <p:cNvSpPr>
            <a:spLocks noGrp="1"/>
          </p:cNvSpPr>
          <p:nvPr>
            <p:ph type="dt" sz="half" idx="2"/>
          </p:nvPr>
        </p:nvSpPr>
        <p:spPr/>
        <p:txBody>
          <a:bodyPr/>
          <a:lstStyle/>
          <a:p>
            <a:r>
              <a:rPr lang="fr-FR" cap="all" dirty="0"/>
              <a:t>08/07/2026</a:t>
            </a:r>
          </a:p>
        </p:txBody>
      </p:sp>
      <p:sp>
        <p:nvSpPr>
          <p:cNvPr id="6" name="Titre 5">
            <a:extLst>
              <a:ext uri="{FF2B5EF4-FFF2-40B4-BE49-F238E27FC236}">
                <a16:creationId xmlns:a16="http://schemas.microsoft.com/office/drawing/2014/main" id="{8DF68FB5-3D5B-41CB-9C89-21DFE03830FA}"/>
              </a:ext>
            </a:extLst>
          </p:cNvPr>
          <p:cNvSpPr>
            <a:spLocks noGrp="1"/>
          </p:cNvSpPr>
          <p:nvPr>
            <p:ph type="title"/>
          </p:nvPr>
        </p:nvSpPr>
        <p:spPr>
          <a:xfrm>
            <a:off x="719137" y="470803"/>
            <a:ext cx="7093223" cy="592022"/>
          </a:xfrm>
        </p:spPr>
        <p:txBody>
          <a:bodyPr/>
          <a:lstStyle/>
          <a:p>
            <a:r>
              <a:rPr lang="fr-FR" sz="1800" dirty="0"/>
              <a:t>La hausse continue du SMIC empiète sur les bas de grille mais ne traduit pas la situation réelle des agents</a:t>
            </a:r>
          </a:p>
        </p:txBody>
      </p:sp>
      <p:sp>
        <p:nvSpPr>
          <p:cNvPr id="10" name="ZoneTexte 9">
            <a:extLst>
              <a:ext uri="{FF2B5EF4-FFF2-40B4-BE49-F238E27FC236}">
                <a16:creationId xmlns:a16="http://schemas.microsoft.com/office/drawing/2014/main" id="{33B8CAA8-5B1D-421D-BEA3-2CA8B63422CF}"/>
              </a:ext>
            </a:extLst>
          </p:cNvPr>
          <p:cNvSpPr txBox="1"/>
          <p:nvPr/>
        </p:nvSpPr>
        <p:spPr>
          <a:xfrm>
            <a:off x="354120" y="1851670"/>
            <a:ext cx="4392737" cy="1815882"/>
          </a:xfrm>
          <a:prstGeom prst="rect">
            <a:avLst/>
          </a:prstGeom>
          <a:noFill/>
        </p:spPr>
        <p:txBody>
          <a:bodyPr wrap="square">
            <a:spAutoFit/>
          </a:bodyPr>
          <a:lstStyle/>
          <a:p>
            <a:pPr marL="285750" indent="-285750" algn="just">
              <a:buFont typeface="Arial" panose="020B0604020202020204" pitchFamily="34" charset="0"/>
              <a:buChar char="•"/>
            </a:pPr>
            <a:r>
              <a:rPr lang="fr-FR" sz="1400" dirty="0"/>
              <a:t>L’indemnité différentielle calculée uniquement sur la base du traitement indiciaire bénéficie à des agents dont la rémunération totale est déjà supérieure au SMIC grâce aux primes.</a:t>
            </a:r>
          </a:p>
          <a:p>
            <a:pPr marL="285750" indent="-285750" algn="just">
              <a:buFont typeface="Arial" panose="020B0604020202020204" pitchFamily="34" charset="0"/>
              <a:buChar char="•"/>
            </a:pPr>
            <a:r>
              <a:rPr lang="fr-FR" sz="1400" dirty="0"/>
              <a:t>L’indemnité différentielle ne permet pas de régler le problème de tassement des grilles et l’absence de dynamique de carrière.</a:t>
            </a:r>
          </a:p>
        </p:txBody>
      </p:sp>
      <p:pic>
        <p:nvPicPr>
          <p:cNvPr id="17" name="Image 16">
            <a:extLst>
              <a:ext uri="{FF2B5EF4-FFF2-40B4-BE49-F238E27FC236}">
                <a16:creationId xmlns:a16="http://schemas.microsoft.com/office/drawing/2014/main" id="{82448A74-29A0-4EC7-A1A2-CDDF34AA234E}"/>
              </a:ext>
            </a:extLst>
          </p:cNvPr>
          <p:cNvPicPr>
            <a:picLocks noChangeAspect="1"/>
          </p:cNvPicPr>
          <p:nvPr/>
        </p:nvPicPr>
        <p:blipFill>
          <a:blip r:embed="rId3"/>
          <a:stretch>
            <a:fillRect/>
          </a:stretch>
        </p:blipFill>
        <p:spPr>
          <a:xfrm>
            <a:off x="5148064" y="1635646"/>
            <a:ext cx="3516636" cy="2163973"/>
          </a:xfrm>
          <a:prstGeom prst="rect">
            <a:avLst/>
          </a:prstGeom>
        </p:spPr>
      </p:pic>
    </p:spTree>
    <p:extLst>
      <p:ext uri="{BB962C8B-B14F-4D97-AF65-F5344CB8AC3E}">
        <p14:creationId xmlns:p14="http://schemas.microsoft.com/office/powerpoint/2010/main" val="777435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F1C5ECB-F10D-4BFD-A59F-B6BC1CFBA1CB}"/>
              </a:ext>
            </a:extLst>
          </p:cNvPr>
          <p:cNvSpPr>
            <a:spLocks noGrp="1"/>
          </p:cNvSpPr>
          <p:nvPr>
            <p:ph type="dt" sz="half" idx="2"/>
          </p:nvPr>
        </p:nvSpPr>
        <p:spPr/>
        <p:txBody>
          <a:bodyPr/>
          <a:lstStyle/>
          <a:p>
            <a:r>
              <a:rPr lang="fr-FR" cap="all" dirty="0"/>
              <a:t>08/07/2026</a:t>
            </a:r>
          </a:p>
        </p:txBody>
      </p:sp>
      <p:sp>
        <p:nvSpPr>
          <p:cNvPr id="3" name="Espace réservé du numéro de diapositive 2">
            <a:extLst>
              <a:ext uri="{FF2B5EF4-FFF2-40B4-BE49-F238E27FC236}">
                <a16:creationId xmlns:a16="http://schemas.microsoft.com/office/drawing/2014/main" id="{E17120A9-7FEE-46C2-B36C-A7F8FC15EFA9}"/>
              </a:ext>
            </a:extLst>
          </p:cNvPr>
          <p:cNvSpPr>
            <a:spLocks noGrp="1"/>
          </p:cNvSpPr>
          <p:nvPr>
            <p:ph type="sldNum" sz="quarter" idx="4"/>
          </p:nvPr>
        </p:nvSpPr>
        <p:spPr/>
        <p:txBody>
          <a:bodyPr/>
          <a:lstStyle/>
          <a:p>
            <a:fld id="{733122C9-A0B9-462F-8757-0847AD287B63}" type="slidenum">
              <a:rPr lang="fr-FR" smtClean="0"/>
              <a:pPr/>
              <a:t>17</a:t>
            </a:fld>
            <a:endParaRPr lang="fr-FR" dirty="0"/>
          </a:p>
        </p:txBody>
      </p:sp>
      <p:sp>
        <p:nvSpPr>
          <p:cNvPr id="4" name="Espace réservé du texte 3">
            <a:extLst>
              <a:ext uri="{FF2B5EF4-FFF2-40B4-BE49-F238E27FC236}">
                <a16:creationId xmlns:a16="http://schemas.microsoft.com/office/drawing/2014/main" id="{42785B96-7A18-4CD3-91C8-DFAABBE58790}"/>
              </a:ext>
            </a:extLst>
          </p:cNvPr>
          <p:cNvSpPr>
            <a:spLocks noGrp="1"/>
          </p:cNvSpPr>
          <p:nvPr>
            <p:ph type="body" sz="quarter" idx="10"/>
          </p:nvPr>
        </p:nvSpPr>
        <p:spPr>
          <a:xfrm>
            <a:off x="251520" y="1479067"/>
            <a:ext cx="1511846" cy="1107996"/>
          </a:xfrm>
        </p:spPr>
        <p:txBody>
          <a:bodyPr/>
          <a:lstStyle/>
          <a:p>
            <a:r>
              <a:rPr lang="fr-FR" dirty="0"/>
              <a:t>3</a:t>
            </a:r>
          </a:p>
        </p:txBody>
      </p:sp>
      <p:sp>
        <p:nvSpPr>
          <p:cNvPr id="5" name="Espace réservé du texte 4">
            <a:extLst>
              <a:ext uri="{FF2B5EF4-FFF2-40B4-BE49-F238E27FC236}">
                <a16:creationId xmlns:a16="http://schemas.microsoft.com/office/drawing/2014/main" id="{93D0D314-6C69-4713-97BF-6960F6965716}"/>
              </a:ext>
            </a:extLst>
          </p:cNvPr>
          <p:cNvSpPr>
            <a:spLocks noGrp="1"/>
          </p:cNvSpPr>
          <p:nvPr>
            <p:ph type="body" sz="quarter" idx="11"/>
          </p:nvPr>
        </p:nvSpPr>
        <p:spPr>
          <a:xfrm>
            <a:off x="327432" y="2608967"/>
            <a:ext cx="8461931" cy="430887"/>
          </a:xfrm>
        </p:spPr>
        <p:txBody>
          <a:bodyPr/>
          <a:lstStyle/>
          <a:p>
            <a:pPr marL="0" lvl="0"/>
            <a:r>
              <a:rPr lang="fr-FR" dirty="0">
                <a:latin typeface="+mj-lt"/>
              </a:rPr>
              <a:t>Perspectives</a:t>
            </a:r>
          </a:p>
        </p:txBody>
      </p:sp>
    </p:spTree>
    <p:extLst>
      <p:ext uri="{BB962C8B-B14F-4D97-AF65-F5344CB8AC3E}">
        <p14:creationId xmlns:p14="http://schemas.microsoft.com/office/powerpoint/2010/main" val="271096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A07B9E97-57CC-4DAF-9369-5D72AFB23DCE}"/>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2" name="Espace réservé de la date 1">
            <a:extLst>
              <a:ext uri="{FF2B5EF4-FFF2-40B4-BE49-F238E27FC236}">
                <a16:creationId xmlns:a16="http://schemas.microsoft.com/office/drawing/2014/main" id="{5882D52B-8416-44BD-8F1A-63F5AD208DF8}"/>
              </a:ext>
            </a:extLst>
          </p:cNvPr>
          <p:cNvSpPr>
            <a:spLocks noGrp="1"/>
          </p:cNvSpPr>
          <p:nvPr>
            <p:ph type="dt" sz="half" idx="2"/>
          </p:nvPr>
        </p:nvSpPr>
        <p:spPr/>
        <p:txBody>
          <a:bodyPr/>
          <a:lstStyle/>
          <a:p>
            <a:r>
              <a:rPr lang="fr-FR" cap="all" dirty="0"/>
              <a:t>08/07/2026</a:t>
            </a:r>
          </a:p>
        </p:txBody>
      </p:sp>
      <p:sp>
        <p:nvSpPr>
          <p:cNvPr id="6" name="Titre 5">
            <a:extLst>
              <a:ext uri="{FF2B5EF4-FFF2-40B4-BE49-F238E27FC236}">
                <a16:creationId xmlns:a16="http://schemas.microsoft.com/office/drawing/2014/main" id="{17C3B832-DC4B-4263-ADE7-A13C9A3611D8}"/>
              </a:ext>
            </a:extLst>
          </p:cNvPr>
          <p:cNvSpPr>
            <a:spLocks noGrp="1"/>
          </p:cNvSpPr>
          <p:nvPr>
            <p:ph type="title"/>
          </p:nvPr>
        </p:nvSpPr>
        <p:spPr>
          <a:xfrm>
            <a:off x="539552" y="634066"/>
            <a:ext cx="8316888" cy="398122"/>
          </a:xfrm>
        </p:spPr>
        <p:txBody>
          <a:bodyPr/>
          <a:lstStyle/>
          <a:p>
            <a:pPr marL="92075" algn="just"/>
            <a:r>
              <a:rPr lang="fr-FR" sz="2200" b="1" dirty="0"/>
              <a:t>Point d’indice : un levier difficile à mobiliser aujourd’hui</a:t>
            </a:r>
          </a:p>
        </p:txBody>
      </p:sp>
      <p:sp>
        <p:nvSpPr>
          <p:cNvPr id="7" name="Espace réservé du texte 6">
            <a:extLst>
              <a:ext uri="{FF2B5EF4-FFF2-40B4-BE49-F238E27FC236}">
                <a16:creationId xmlns:a16="http://schemas.microsoft.com/office/drawing/2014/main" id="{AB01D8B4-5A25-4794-94F3-A4CBD027518C}"/>
              </a:ext>
            </a:extLst>
          </p:cNvPr>
          <p:cNvSpPr>
            <a:spLocks noGrp="1"/>
          </p:cNvSpPr>
          <p:nvPr>
            <p:ph type="body" sz="quarter" idx="13"/>
          </p:nvPr>
        </p:nvSpPr>
        <p:spPr>
          <a:xfrm>
            <a:off x="311307" y="1203598"/>
            <a:ext cx="8424614" cy="553998"/>
          </a:xfrm>
        </p:spPr>
        <p:txBody>
          <a:bodyPr/>
          <a:lstStyle/>
          <a:p>
            <a:pPr marL="92075" indent="0" algn="just"/>
            <a:r>
              <a:rPr lang="fr-FR" sz="1800" dirty="0"/>
              <a:t>La valeur du point comme facteur commun à l’ensemble de la fonction publique</a:t>
            </a:r>
            <a:endParaRPr lang="fr-FR" dirty="0"/>
          </a:p>
        </p:txBody>
      </p:sp>
      <p:sp>
        <p:nvSpPr>
          <p:cNvPr id="8" name="Espace réservé du texte 7">
            <a:extLst>
              <a:ext uri="{FF2B5EF4-FFF2-40B4-BE49-F238E27FC236}">
                <a16:creationId xmlns:a16="http://schemas.microsoft.com/office/drawing/2014/main" id="{7A2B39BF-CB3B-4346-AF21-07925A439829}"/>
              </a:ext>
            </a:extLst>
          </p:cNvPr>
          <p:cNvSpPr>
            <a:spLocks noGrp="1"/>
          </p:cNvSpPr>
          <p:nvPr>
            <p:ph type="body" sz="quarter" idx="17"/>
          </p:nvPr>
        </p:nvSpPr>
        <p:spPr>
          <a:xfrm>
            <a:off x="393895" y="1915653"/>
            <a:ext cx="8259438" cy="2539157"/>
          </a:xfrm>
        </p:spPr>
        <p:txBody>
          <a:bodyPr/>
          <a:lstStyle/>
          <a:p>
            <a:pPr marL="637200" lvl="1" indent="-285750" algn="just"/>
            <a:r>
              <a:rPr lang="fr-FR" sz="1500" dirty="0"/>
              <a:t>Un outil universel : maintien du pouvoir d’achat dans les mêmes proportions pour l’ensemble des fonctionnaires</a:t>
            </a:r>
          </a:p>
          <a:p>
            <a:pPr marL="637200" lvl="1" indent="-285750" algn="just"/>
            <a:r>
              <a:rPr lang="fr-FR" sz="1500" dirty="0"/>
              <a:t>Mais un outil à impact différencié en fonction de l’indice détenu : revalorise de manière plus conséquente les indices les plus élevés alors même qu’ils bénéficient d’un pouvoir d’achat plus important. </a:t>
            </a:r>
          </a:p>
          <a:p>
            <a:pPr marL="694350" lvl="1" indent="-342900" algn="just">
              <a:buFont typeface="Wingdings" panose="05000000000000000000" pitchFamily="2" charset="2"/>
              <a:buChar char="Ä"/>
            </a:pPr>
            <a:r>
              <a:rPr lang="fr-FR" sz="1500" dirty="0">
                <a:solidFill>
                  <a:srgbClr val="000091"/>
                </a:solidFill>
              </a:rPr>
              <a:t>Les deux dernières revalorisations du point sont intervenues en juillet 2022 (+3,5%) et en juillet 2023 (+1,5%), dans un contexte de </a:t>
            </a:r>
            <a:r>
              <a:rPr lang="fr-FR" sz="1500" b="1" dirty="0">
                <a:solidFill>
                  <a:srgbClr val="000091"/>
                </a:solidFill>
              </a:rPr>
              <a:t>très forte inflation</a:t>
            </a:r>
          </a:p>
          <a:p>
            <a:pPr marL="694350" lvl="1" indent="-342900" algn="just">
              <a:buFont typeface="Wingdings" panose="05000000000000000000" pitchFamily="2" charset="2"/>
              <a:buChar char="Ä"/>
            </a:pPr>
            <a:r>
              <a:rPr lang="fr-FR" sz="1500" dirty="0">
                <a:solidFill>
                  <a:srgbClr val="000091"/>
                </a:solidFill>
              </a:rPr>
              <a:t>Pour mémoire : une revalorisation de 1% du point représente un </a:t>
            </a:r>
            <a:r>
              <a:rPr lang="fr-FR" sz="1500" b="1" dirty="0">
                <a:solidFill>
                  <a:srgbClr val="000091"/>
                </a:solidFill>
              </a:rPr>
              <a:t>coût de 2,4 Md€ pour les finances publiques</a:t>
            </a:r>
          </a:p>
        </p:txBody>
      </p:sp>
    </p:spTree>
    <p:extLst>
      <p:ext uri="{BB962C8B-B14F-4D97-AF65-F5344CB8AC3E}">
        <p14:creationId xmlns:p14="http://schemas.microsoft.com/office/powerpoint/2010/main" val="92613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85BF97-959D-4E53-8503-BEB1D912FE62}"/>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3" name="Espace réservé de la date 2">
            <a:extLst>
              <a:ext uri="{FF2B5EF4-FFF2-40B4-BE49-F238E27FC236}">
                <a16:creationId xmlns:a16="http://schemas.microsoft.com/office/drawing/2014/main" id="{F38A9215-F760-4408-88BB-2A76A2FB0546}"/>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DF66DA42-5503-44E0-9EB7-D2F01D8DDF0A}"/>
              </a:ext>
            </a:extLst>
          </p:cNvPr>
          <p:cNvSpPr>
            <a:spLocks noGrp="1"/>
          </p:cNvSpPr>
          <p:nvPr>
            <p:ph type="title"/>
          </p:nvPr>
        </p:nvSpPr>
        <p:spPr>
          <a:xfrm>
            <a:off x="539552" y="701389"/>
            <a:ext cx="8424863" cy="993670"/>
          </a:xfrm>
        </p:spPr>
        <p:txBody>
          <a:bodyPr/>
          <a:lstStyle/>
          <a:p>
            <a:r>
              <a:rPr lang="fr-FR" sz="2000" dirty="0"/>
              <a:t>Des actions pérennes en faveur de l’attractivité de la fonction publique en 2027 </a:t>
            </a:r>
            <a:br>
              <a:rPr lang="fr-FR" dirty="0"/>
            </a:br>
            <a:endParaRPr lang="fr-FR" dirty="0"/>
          </a:p>
        </p:txBody>
      </p:sp>
      <p:sp>
        <p:nvSpPr>
          <p:cNvPr id="6" name="Espace réservé du texte 5">
            <a:extLst>
              <a:ext uri="{FF2B5EF4-FFF2-40B4-BE49-F238E27FC236}">
                <a16:creationId xmlns:a16="http://schemas.microsoft.com/office/drawing/2014/main" id="{5E4B6441-4CEF-4464-A5D5-7FB313CB9482}"/>
              </a:ext>
            </a:extLst>
          </p:cNvPr>
          <p:cNvSpPr>
            <a:spLocks noGrp="1"/>
          </p:cNvSpPr>
          <p:nvPr>
            <p:ph type="body" sz="quarter" idx="17"/>
          </p:nvPr>
        </p:nvSpPr>
        <p:spPr>
          <a:xfrm>
            <a:off x="539552" y="1419622"/>
            <a:ext cx="7416824" cy="3270126"/>
          </a:xfrm>
        </p:spPr>
        <p:txBody>
          <a:bodyPr/>
          <a:lstStyle/>
          <a:p>
            <a:pPr marL="92075"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400" b="1"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Une mesure d’attractivité avec la réforme des conditions de classement :</a:t>
            </a:r>
          </a:p>
          <a:p>
            <a:pPr marL="637200" marR="0" lvl="1" indent="-285750" algn="just" defTabSz="914400" rtl="0" eaLnBrk="1" fontAlgn="auto" latinLnBrk="0" hangingPunct="1">
              <a:lnSpc>
                <a:spcPct val="100000"/>
              </a:lnSpc>
              <a:spcBef>
                <a:spcPts val="0"/>
              </a:spcBef>
              <a:spcAft>
                <a:spcPts val="500"/>
              </a:spcAft>
              <a:buClrTx/>
              <a:buSzTx/>
              <a:buFont typeface="Wingdings" panose="05000000000000000000" pitchFamily="2" charset="2"/>
              <a:buChar char="Ø"/>
              <a:tabLst/>
              <a:defRPr/>
            </a:pPr>
            <a:r>
              <a:rPr lang="fr-FR" dirty="0"/>
              <a:t>Amélioration des règles de classement applicables selon les spécificités propres aux trois versants de la fonction publique : </a:t>
            </a:r>
          </a:p>
          <a:p>
            <a:pPr marL="817200" lvl="2" indent="-285750" algn="just">
              <a:spcBef>
                <a:spcPts val="0"/>
              </a:spcBef>
              <a:spcAft>
                <a:spcPts val="500"/>
              </a:spcAft>
              <a:buSzTx/>
              <a:buFont typeface="Wingdings" panose="05000000000000000000" pitchFamily="2" charset="2"/>
              <a:buChar char="Ä"/>
              <a:defRPr/>
            </a:pPr>
            <a:r>
              <a:rPr lang="fr-FR" sz="1100" dirty="0"/>
              <a:t>Pour les lauréats fonctionnaires : généralisation (sauf si dispositions particulières plus favorables) d’une </a:t>
            </a:r>
            <a:r>
              <a:rPr lang="fr-FR" sz="1100" b="1" dirty="0"/>
              <a:t>majoration de +25 à +75 points d’indice </a:t>
            </a:r>
            <a:r>
              <a:rPr lang="fr-FR" sz="1100" dirty="0"/>
              <a:t>(dans le cadre d’une montée en charge pluriannuelle)</a:t>
            </a:r>
            <a:r>
              <a:rPr lang="fr-FR" sz="1100" b="1" dirty="0"/>
              <a:t> </a:t>
            </a:r>
            <a:r>
              <a:rPr lang="fr-FR" sz="1100" dirty="0"/>
              <a:t>selon la catégorie du corps ascendant de promotion.</a:t>
            </a:r>
          </a:p>
          <a:p>
            <a:pPr marL="817200" lvl="2" indent="-285750" algn="just">
              <a:spcBef>
                <a:spcPts val="0"/>
              </a:spcBef>
              <a:spcAft>
                <a:spcPts val="500"/>
              </a:spcAft>
              <a:buSzTx/>
              <a:buFont typeface="Wingdings" panose="05000000000000000000" pitchFamily="2" charset="2"/>
              <a:buChar char="Ä"/>
              <a:defRPr/>
            </a:pPr>
            <a:r>
              <a:rPr lang="fr-FR" sz="1100" dirty="0"/>
              <a:t>Pour les lauréats non-fonctionnaires : </a:t>
            </a:r>
            <a:r>
              <a:rPr lang="fr-FR" sz="1100" b="1" dirty="0"/>
              <a:t>prise en compte cumulée des expériences </a:t>
            </a:r>
            <a:r>
              <a:rPr lang="fr-FR" sz="1100" dirty="0"/>
              <a:t>dans le secteur privé et public et reprise sur la base de ratios uniques et simples</a:t>
            </a:r>
          </a:p>
          <a:p>
            <a:pPr marL="817200" lvl="2" indent="-285750" algn="just">
              <a:spcBef>
                <a:spcPts val="0"/>
              </a:spcBef>
              <a:spcAft>
                <a:spcPts val="500"/>
              </a:spcAft>
              <a:buSzTx/>
              <a:buFont typeface="Wingdings" panose="05000000000000000000" pitchFamily="2" charset="2"/>
              <a:buChar char="Ä"/>
              <a:defRPr/>
            </a:pPr>
            <a:endParaRPr lang="fr-FR" dirty="0"/>
          </a:p>
          <a:p>
            <a:pPr marL="637200" marR="0" lvl="1" indent="-285750" algn="just" defTabSz="914400" rtl="0" eaLnBrk="1" fontAlgn="auto" latinLnBrk="0" hangingPunct="1">
              <a:lnSpc>
                <a:spcPct val="100000"/>
              </a:lnSpc>
              <a:spcBef>
                <a:spcPts val="0"/>
              </a:spcBef>
              <a:spcAft>
                <a:spcPts val="500"/>
              </a:spcAft>
              <a:buClrTx/>
              <a:buSzTx/>
              <a:buFont typeface="Wingdings" panose="05000000000000000000" pitchFamily="2" charset="2"/>
              <a:buChar char="Ø"/>
              <a:tabLst/>
              <a:defRPr/>
            </a:pPr>
            <a:r>
              <a:rPr lang="fr-FR" dirty="0"/>
              <a:t>La mesure bénéficierait à plus de </a:t>
            </a:r>
            <a:r>
              <a:rPr lang="fr-FR" b="1" dirty="0"/>
              <a:t>30 000 agents de la FPE </a:t>
            </a:r>
            <a:r>
              <a:rPr lang="fr-FR" dirty="0"/>
              <a:t>chaque année.</a:t>
            </a:r>
          </a:p>
          <a:p>
            <a:pPr marL="637200" marR="0" lvl="1" indent="-285750" algn="just" defTabSz="914400" rtl="0" eaLnBrk="1" fontAlgn="auto" latinLnBrk="0" hangingPunct="1">
              <a:lnSpc>
                <a:spcPct val="100000"/>
              </a:lnSpc>
              <a:spcBef>
                <a:spcPts val="0"/>
              </a:spcBef>
              <a:spcAft>
                <a:spcPts val="500"/>
              </a:spcAft>
              <a:buClrTx/>
              <a:buSzTx/>
              <a:buFont typeface="Wingdings" panose="05000000000000000000" pitchFamily="2" charset="2"/>
              <a:buChar char="Ø"/>
              <a:tabLst/>
              <a:defRPr/>
            </a:pPr>
            <a:endParaRPr lang="fr-FR" dirty="0"/>
          </a:p>
          <a:p>
            <a:pPr marL="637200" marR="0" lvl="1" indent="-285750" algn="just" defTabSz="914400" rtl="0" eaLnBrk="1" fontAlgn="auto" latinLnBrk="0" hangingPunct="1">
              <a:lnSpc>
                <a:spcPct val="100000"/>
              </a:lnSpc>
              <a:spcBef>
                <a:spcPts val="0"/>
              </a:spcBef>
              <a:spcAft>
                <a:spcPts val="500"/>
              </a:spcAft>
              <a:buClrTx/>
              <a:buSzTx/>
              <a:buFont typeface="Wingdings" panose="05000000000000000000" pitchFamily="2" charset="2"/>
              <a:buChar char="Ø"/>
              <a:tabLst/>
              <a:defRPr/>
            </a:pPr>
            <a:r>
              <a:rPr lang="fr-FR" dirty="0"/>
              <a:t>Le financement de la mesure sera prévu en PLF 27, sous réserve de son adoption.</a:t>
            </a:r>
          </a:p>
          <a:p>
            <a:pPr marR="0" lvl="1" indent="0" algn="just" defTabSz="914400" rtl="0" eaLnBrk="1" fontAlgn="auto" latinLnBrk="0" hangingPunct="1">
              <a:lnSpc>
                <a:spcPct val="100000"/>
              </a:lnSpc>
              <a:spcBef>
                <a:spcPts val="0"/>
              </a:spcBef>
              <a:spcAft>
                <a:spcPts val="500"/>
              </a:spcAft>
              <a:buClrTx/>
              <a:buSzTx/>
              <a:buNone/>
              <a:tabLst/>
              <a:defRPr/>
            </a:pPr>
            <a:endParaRPr lang="fr-FR" dirty="0"/>
          </a:p>
          <a:p>
            <a:pPr marL="637200" lvl="1" indent="-285750" algn="just">
              <a:spcBef>
                <a:spcPts val="0"/>
              </a:spcBef>
              <a:spcAft>
                <a:spcPts val="500"/>
              </a:spcAft>
              <a:buSzTx/>
              <a:buFont typeface="Wingdings" panose="05000000000000000000" pitchFamily="2" charset="2"/>
              <a:buChar char="Ø"/>
              <a:defRPr/>
            </a:pPr>
            <a:r>
              <a:rPr lang="fr-FR" dirty="0"/>
              <a:t>Les modalités d’extension à la FPT et à la FPH seront concertées avec les représentants des personnels et les employeurs de ces versants.</a:t>
            </a:r>
          </a:p>
        </p:txBody>
      </p:sp>
    </p:spTree>
    <p:extLst>
      <p:ext uri="{BB962C8B-B14F-4D97-AF65-F5344CB8AC3E}">
        <p14:creationId xmlns:p14="http://schemas.microsoft.com/office/powerpoint/2010/main" val="168448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418DB7C2-4BEA-E168-F83B-434739909D6B}"/>
              </a:ext>
            </a:extLst>
          </p:cNvPr>
          <p:cNvSpPr>
            <a:spLocks noGrp="1"/>
          </p:cNvSpPr>
          <p:nvPr>
            <p:ph type="sldNum" sz="quarter" idx="12"/>
          </p:nvPr>
        </p:nvSpPr>
        <p:spPr/>
        <p:txBody>
          <a:bodyPr/>
          <a:lstStyle/>
          <a:p>
            <a:fld id="{733122C9-A0B9-462F-8757-0847AD287B63}" type="slidenum">
              <a:rPr lang="fr-FR" smtClean="0">
                <a:latin typeface="+mj-lt"/>
              </a:rPr>
              <a:pPr/>
              <a:t>2</a:t>
            </a:fld>
            <a:endParaRPr lang="fr-FR" dirty="0">
              <a:latin typeface="+mj-lt"/>
            </a:endParaRPr>
          </a:p>
        </p:txBody>
      </p:sp>
      <p:sp>
        <p:nvSpPr>
          <p:cNvPr id="5" name="Espace réservé du texte 4">
            <a:extLst>
              <a:ext uri="{FF2B5EF4-FFF2-40B4-BE49-F238E27FC236}">
                <a16:creationId xmlns:a16="http://schemas.microsoft.com/office/drawing/2014/main" id="{2A5DBE1F-9865-44C4-BAC7-B361DEB36DFE}"/>
              </a:ext>
            </a:extLst>
          </p:cNvPr>
          <p:cNvSpPr>
            <a:spLocks noGrp="1"/>
          </p:cNvSpPr>
          <p:nvPr>
            <p:ph type="body" sz="quarter" idx="13"/>
          </p:nvPr>
        </p:nvSpPr>
        <p:spPr>
          <a:xfrm>
            <a:off x="348101" y="1418731"/>
            <a:ext cx="3384054" cy="646331"/>
          </a:xfrm>
        </p:spPr>
        <p:txBody>
          <a:bodyPr/>
          <a:lstStyle/>
          <a:p>
            <a:r>
              <a:rPr lang="fr-FR" dirty="0">
                <a:latin typeface="+mj-lt"/>
              </a:rPr>
              <a:t>1. Contexte macroéconomique et budgétaire 2026-2027 et évolutions de l’emploi public</a:t>
            </a:r>
          </a:p>
        </p:txBody>
      </p:sp>
      <p:sp>
        <p:nvSpPr>
          <p:cNvPr id="6" name="Espace réservé du texte 5">
            <a:extLst>
              <a:ext uri="{FF2B5EF4-FFF2-40B4-BE49-F238E27FC236}">
                <a16:creationId xmlns:a16="http://schemas.microsoft.com/office/drawing/2014/main" id="{D87FC768-2B29-42B9-AE91-E69834F80F1D}"/>
              </a:ext>
            </a:extLst>
          </p:cNvPr>
          <p:cNvSpPr>
            <a:spLocks noGrp="1"/>
          </p:cNvSpPr>
          <p:nvPr>
            <p:ph type="body" sz="quarter" idx="14"/>
          </p:nvPr>
        </p:nvSpPr>
        <p:spPr>
          <a:xfrm>
            <a:off x="4572000" y="1418731"/>
            <a:ext cx="3816424" cy="215444"/>
          </a:xfrm>
        </p:spPr>
        <p:txBody>
          <a:bodyPr/>
          <a:lstStyle/>
          <a:p>
            <a:pPr algn="just"/>
            <a:r>
              <a:rPr lang="fr-FR" dirty="0">
                <a:latin typeface="+mj-lt"/>
              </a:rPr>
              <a:t>3. P</a:t>
            </a:r>
            <a:r>
              <a:rPr lang="fr-FR" sz="1400" dirty="0">
                <a:effectLst/>
                <a:latin typeface="+mj-lt"/>
                <a:ea typeface="Times New Roman" panose="02020603050405020304" pitchFamily="18" charset="0"/>
              </a:rPr>
              <a:t>erspectives</a:t>
            </a:r>
            <a:endParaRPr lang="fr-FR" dirty="0">
              <a:latin typeface="+mj-lt"/>
            </a:endParaRPr>
          </a:p>
        </p:txBody>
      </p:sp>
      <p:sp>
        <p:nvSpPr>
          <p:cNvPr id="3" name="Espace réservé de la date 2">
            <a:extLst>
              <a:ext uri="{FF2B5EF4-FFF2-40B4-BE49-F238E27FC236}">
                <a16:creationId xmlns:a16="http://schemas.microsoft.com/office/drawing/2014/main" id="{47B69267-709B-3B98-B52C-BDAC0EB2C263}"/>
              </a:ext>
            </a:extLst>
          </p:cNvPr>
          <p:cNvSpPr>
            <a:spLocks noGrp="1"/>
          </p:cNvSpPr>
          <p:nvPr>
            <p:ph type="dt" sz="half" idx="2"/>
          </p:nvPr>
        </p:nvSpPr>
        <p:spPr/>
        <p:txBody>
          <a:bodyPr/>
          <a:lstStyle/>
          <a:p>
            <a:r>
              <a:rPr lang="fr-FR" cap="all" dirty="0"/>
              <a:t>08/07/2026</a:t>
            </a:r>
          </a:p>
        </p:txBody>
      </p:sp>
      <p:sp>
        <p:nvSpPr>
          <p:cNvPr id="2" name="Titre 1">
            <a:extLst>
              <a:ext uri="{FF2B5EF4-FFF2-40B4-BE49-F238E27FC236}">
                <a16:creationId xmlns:a16="http://schemas.microsoft.com/office/drawing/2014/main" id="{C9202119-0B80-40DB-8A2D-0611B02E20B8}"/>
              </a:ext>
            </a:extLst>
          </p:cNvPr>
          <p:cNvSpPr>
            <a:spLocks noGrp="1"/>
          </p:cNvSpPr>
          <p:nvPr>
            <p:ph type="title"/>
          </p:nvPr>
        </p:nvSpPr>
        <p:spPr>
          <a:xfrm>
            <a:off x="719137" y="513577"/>
            <a:ext cx="8424863" cy="439672"/>
          </a:xfrm>
        </p:spPr>
        <p:txBody>
          <a:bodyPr/>
          <a:lstStyle/>
          <a:p>
            <a:r>
              <a:rPr lang="fr-FR" dirty="0">
                <a:latin typeface="+mj-lt"/>
              </a:rPr>
              <a:t>SOMMAIRE</a:t>
            </a:r>
          </a:p>
        </p:txBody>
      </p:sp>
      <p:sp>
        <p:nvSpPr>
          <p:cNvPr id="8" name="Espace réservé du texte 4">
            <a:extLst>
              <a:ext uri="{FF2B5EF4-FFF2-40B4-BE49-F238E27FC236}">
                <a16:creationId xmlns:a16="http://schemas.microsoft.com/office/drawing/2014/main" id="{7CBC6D81-E7E9-4646-A9DE-6606C8D3BD8E}"/>
              </a:ext>
            </a:extLst>
          </p:cNvPr>
          <p:cNvSpPr txBox="1">
            <a:spLocks/>
          </p:cNvSpPr>
          <p:nvPr/>
        </p:nvSpPr>
        <p:spPr bwMode="gray">
          <a:xfrm>
            <a:off x="348101" y="2822034"/>
            <a:ext cx="2952006" cy="800219"/>
          </a:xfrm>
          <a:prstGeom prst="rect">
            <a:avLst/>
          </a:prstGeom>
        </p:spPr>
        <p:txBody>
          <a:bodyPr vert="horz" wrap="square" lIns="0" tIns="0" rIns="0" bIns="0" rtlCol="0" anchor="t" anchorCtr="0">
            <a:spAutoFit/>
          </a:bodyPr>
          <a:lstStyle>
            <a:lvl1pPr marL="0" indent="0" algn="l" defTabSz="914400" rtl="0" eaLnBrk="1" latinLnBrk="0" hangingPunct="1">
              <a:lnSpc>
                <a:spcPct val="100000"/>
              </a:lnSpc>
              <a:spcBef>
                <a:spcPts val="400"/>
              </a:spcBef>
              <a:spcAft>
                <a:spcPts val="800"/>
              </a:spcAft>
              <a:buFontTx/>
              <a:buNone/>
              <a:tabLst/>
              <a:defRPr sz="1400" b="1" kern="1200">
                <a:solidFill>
                  <a:srgbClr val="000091"/>
                </a:solidFill>
                <a:latin typeface="Marianne" panose="02000000000000000000" pitchFamily="2" charset="0"/>
                <a:ea typeface="+mn-ea"/>
                <a:cs typeface="+mn-cs"/>
              </a:defRPr>
            </a:lvl1pPr>
            <a:lvl2pPr marL="324000" indent="-144000" algn="l" defTabSz="914400" rtl="0" eaLnBrk="1" latinLnBrk="0" hangingPunct="1">
              <a:lnSpc>
                <a:spcPct val="100000"/>
              </a:lnSpc>
              <a:spcBef>
                <a:spcPts val="600"/>
              </a:spcBef>
              <a:spcAft>
                <a:spcPts val="800"/>
              </a:spcAft>
              <a:buSzPct val="100000"/>
              <a:buFont typeface="+mj-lt"/>
              <a:buAutoNum type="alphaLcPeriod"/>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a:latin typeface="+mj-lt"/>
              </a:rPr>
              <a:t>2. Constats sur les salaires et le pouvoir d’achat</a:t>
            </a:r>
          </a:p>
          <a:p>
            <a:endParaRPr lang="fr-FR" dirty="0">
              <a:latin typeface="+mj-lt"/>
            </a:endParaRPr>
          </a:p>
        </p:txBody>
      </p:sp>
    </p:spTree>
    <p:extLst>
      <p:ext uri="{BB962C8B-B14F-4D97-AF65-F5344CB8AC3E}">
        <p14:creationId xmlns:p14="http://schemas.microsoft.com/office/powerpoint/2010/main" val="300869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9F853F-7DDA-4145-8598-1BE7515E4EB2}"/>
              </a:ext>
            </a:extLst>
          </p:cNvPr>
          <p:cNvSpPr>
            <a:spLocks noGrp="1"/>
          </p:cNvSpPr>
          <p:nvPr>
            <p:ph type="sldNum" sz="quarter" idx="12"/>
          </p:nvPr>
        </p:nvSpPr>
        <p:spPr/>
        <p:txBody>
          <a:bodyPr/>
          <a:lstStyle/>
          <a:p>
            <a:fld id="{733122C9-A0B9-462F-8757-0847AD287B63}" type="slidenum">
              <a:rPr lang="fr-FR" smtClean="0"/>
              <a:pPr/>
              <a:t>20</a:t>
            </a:fld>
            <a:endParaRPr lang="fr-FR" dirty="0"/>
          </a:p>
        </p:txBody>
      </p:sp>
      <p:sp>
        <p:nvSpPr>
          <p:cNvPr id="3" name="Espace réservé de la date 2">
            <a:extLst>
              <a:ext uri="{FF2B5EF4-FFF2-40B4-BE49-F238E27FC236}">
                <a16:creationId xmlns:a16="http://schemas.microsoft.com/office/drawing/2014/main" id="{E04A8026-3357-4407-B250-8549EB24A1C6}"/>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5EB046F7-928C-445F-9651-C3DDF05C2906}"/>
              </a:ext>
            </a:extLst>
          </p:cNvPr>
          <p:cNvSpPr>
            <a:spLocks noGrp="1"/>
          </p:cNvSpPr>
          <p:nvPr>
            <p:ph type="title"/>
          </p:nvPr>
        </p:nvSpPr>
        <p:spPr>
          <a:xfrm>
            <a:off x="611560" y="521546"/>
            <a:ext cx="8424863" cy="647421"/>
          </a:xfrm>
        </p:spPr>
        <p:txBody>
          <a:bodyPr/>
          <a:lstStyle/>
          <a:p>
            <a:r>
              <a:rPr lang="fr-FR" sz="2000" dirty="0"/>
              <a:t>Exemple d’impact de la mesure classement pour une fonctionnaire</a:t>
            </a:r>
            <a:br>
              <a:rPr lang="fr-FR" sz="2000" dirty="0"/>
            </a:br>
            <a:endParaRPr lang="fr-FR" sz="2000" dirty="0"/>
          </a:p>
        </p:txBody>
      </p:sp>
      <p:sp>
        <p:nvSpPr>
          <p:cNvPr id="5" name="Espace réservé du texte 4">
            <a:extLst>
              <a:ext uri="{FF2B5EF4-FFF2-40B4-BE49-F238E27FC236}">
                <a16:creationId xmlns:a16="http://schemas.microsoft.com/office/drawing/2014/main" id="{99BD4461-8821-4AEC-B379-5C086B0A5429}"/>
              </a:ext>
            </a:extLst>
          </p:cNvPr>
          <p:cNvSpPr>
            <a:spLocks noGrp="1"/>
          </p:cNvSpPr>
          <p:nvPr>
            <p:ph type="body" sz="quarter" idx="13"/>
          </p:nvPr>
        </p:nvSpPr>
        <p:spPr>
          <a:xfrm>
            <a:off x="611560" y="931262"/>
            <a:ext cx="8424614" cy="246221"/>
          </a:xfrm>
        </p:spPr>
        <p:txBody>
          <a:bodyPr/>
          <a:lstStyle/>
          <a:p>
            <a:r>
              <a:rPr lang="fr-FR" sz="1600" dirty="0"/>
              <a:t>Catégorie B – secrétaire administratif (SA) → Catégorie A – Attaché (AAE)</a:t>
            </a:r>
          </a:p>
        </p:txBody>
      </p:sp>
      <p:sp>
        <p:nvSpPr>
          <p:cNvPr id="7" name="ZoneTexte 6">
            <a:extLst>
              <a:ext uri="{FF2B5EF4-FFF2-40B4-BE49-F238E27FC236}">
                <a16:creationId xmlns:a16="http://schemas.microsoft.com/office/drawing/2014/main" id="{E0E57981-E50E-4EE3-A839-4BBB63638332}"/>
              </a:ext>
            </a:extLst>
          </p:cNvPr>
          <p:cNvSpPr txBox="1"/>
          <p:nvPr/>
        </p:nvSpPr>
        <p:spPr>
          <a:xfrm>
            <a:off x="288337" y="1291040"/>
            <a:ext cx="2061540"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200" dirty="0"/>
              <a:t>Dispositif actuel</a:t>
            </a:r>
          </a:p>
        </p:txBody>
      </p:sp>
      <p:sp>
        <p:nvSpPr>
          <p:cNvPr id="10" name="ZoneTexte 9">
            <a:extLst>
              <a:ext uri="{FF2B5EF4-FFF2-40B4-BE49-F238E27FC236}">
                <a16:creationId xmlns:a16="http://schemas.microsoft.com/office/drawing/2014/main" id="{5764FD9A-0D5A-487D-AB52-E6799781E298}"/>
              </a:ext>
            </a:extLst>
          </p:cNvPr>
          <p:cNvSpPr txBox="1"/>
          <p:nvPr/>
        </p:nvSpPr>
        <p:spPr>
          <a:xfrm>
            <a:off x="102649" y="3808343"/>
            <a:ext cx="2061540" cy="276999"/>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fr-FR" sz="1200" dirty="0"/>
              <a:t>Réforme du classement</a:t>
            </a:r>
          </a:p>
        </p:txBody>
      </p:sp>
      <p:sp>
        <p:nvSpPr>
          <p:cNvPr id="11" name="Flèche : droite 10">
            <a:extLst>
              <a:ext uri="{FF2B5EF4-FFF2-40B4-BE49-F238E27FC236}">
                <a16:creationId xmlns:a16="http://schemas.microsoft.com/office/drawing/2014/main" id="{0A685334-CC20-43A7-A34B-2276830E8D47}"/>
              </a:ext>
            </a:extLst>
          </p:cNvPr>
          <p:cNvSpPr/>
          <p:nvPr/>
        </p:nvSpPr>
        <p:spPr>
          <a:xfrm>
            <a:off x="2867117" y="1194335"/>
            <a:ext cx="1152128" cy="47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 name="Rectangle : coins arrondis 11">
            <a:extLst>
              <a:ext uri="{FF2B5EF4-FFF2-40B4-BE49-F238E27FC236}">
                <a16:creationId xmlns:a16="http://schemas.microsoft.com/office/drawing/2014/main" id="{11EFA1B9-F557-40F8-AA56-AC95DCD20B67}"/>
              </a:ext>
            </a:extLst>
          </p:cNvPr>
          <p:cNvSpPr/>
          <p:nvPr/>
        </p:nvSpPr>
        <p:spPr>
          <a:xfrm>
            <a:off x="2416808" y="1797884"/>
            <a:ext cx="2052746" cy="778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+ 60 points IB</a:t>
            </a:r>
          </a:p>
        </p:txBody>
      </p:sp>
      <p:sp>
        <p:nvSpPr>
          <p:cNvPr id="13" name="Flèche : droite 12">
            <a:extLst>
              <a:ext uri="{FF2B5EF4-FFF2-40B4-BE49-F238E27FC236}">
                <a16:creationId xmlns:a16="http://schemas.microsoft.com/office/drawing/2014/main" id="{55CDAC80-4B34-4FE0-901C-D8269097C01B}"/>
              </a:ext>
            </a:extLst>
          </p:cNvPr>
          <p:cNvSpPr/>
          <p:nvPr/>
        </p:nvSpPr>
        <p:spPr>
          <a:xfrm>
            <a:off x="2739216" y="3711636"/>
            <a:ext cx="1152128" cy="47041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p>
        </p:txBody>
      </p:sp>
      <p:sp>
        <p:nvSpPr>
          <p:cNvPr id="14" name="Rectangle : coins arrondis 13">
            <a:extLst>
              <a:ext uri="{FF2B5EF4-FFF2-40B4-BE49-F238E27FC236}">
                <a16:creationId xmlns:a16="http://schemas.microsoft.com/office/drawing/2014/main" id="{02EACCAB-61EC-4FF7-B147-7A13FF7ECF72}"/>
              </a:ext>
            </a:extLst>
          </p:cNvPr>
          <p:cNvSpPr/>
          <p:nvPr/>
        </p:nvSpPr>
        <p:spPr>
          <a:xfrm>
            <a:off x="2392359" y="4299942"/>
            <a:ext cx="1931140" cy="36933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+ 75 points IB </a:t>
            </a:r>
          </a:p>
        </p:txBody>
      </p:sp>
      <p:sp>
        <p:nvSpPr>
          <p:cNvPr id="15" name="Rectangle 14">
            <a:extLst>
              <a:ext uri="{FF2B5EF4-FFF2-40B4-BE49-F238E27FC236}">
                <a16:creationId xmlns:a16="http://schemas.microsoft.com/office/drawing/2014/main" id="{1F5BFDA7-2DB4-4149-AB4D-F76887AEF898}"/>
              </a:ext>
            </a:extLst>
          </p:cNvPr>
          <p:cNvSpPr/>
          <p:nvPr/>
        </p:nvSpPr>
        <p:spPr>
          <a:xfrm>
            <a:off x="4674448" y="1379001"/>
            <a:ext cx="2095232" cy="11521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AAE </a:t>
            </a:r>
          </a:p>
          <a:p>
            <a:pPr algn="ctr"/>
            <a:r>
              <a:rPr lang="fr-FR" sz="1200" dirty="0"/>
              <a:t>3</a:t>
            </a:r>
            <a:r>
              <a:rPr lang="fr-FR" sz="1200" baseline="30000" dirty="0"/>
              <a:t>ème</a:t>
            </a:r>
            <a:r>
              <a:rPr lang="fr-FR" sz="1200" dirty="0"/>
              <a:t> échelon </a:t>
            </a:r>
          </a:p>
          <a:p>
            <a:pPr algn="ctr"/>
            <a:r>
              <a:rPr lang="fr-FR" sz="1200" dirty="0"/>
              <a:t>IB 499</a:t>
            </a:r>
          </a:p>
          <a:p>
            <a:pPr algn="ctr"/>
            <a:r>
              <a:rPr lang="fr-FR" sz="1200" b="1" dirty="0"/>
              <a:t>2 141,41 € (TIB)</a:t>
            </a:r>
            <a:endParaRPr lang="fr-FR" sz="1200" dirty="0"/>
          </a:p>
        </p:txBody>
      </p:sp>
      <p:sp>
        <p:nvSpPr>
          <p:cNvPr id="16" name="Rectangle 15">
            <a:extLst>
              <a:ext uri="{FF2B5EF4-FFF2-40B4-BE49-F238E27FC236}">
                <a16:creationId xmlns:a16="http://schemas.microsoft.com/office/drawing/2014/main" id="{FA63FD90-43CF-4416-88C3-089C52B91AD0}"/>
              </a:ext>
            </a:extLst>
          </p:cNvPr>
          <p:cNvSpPr/>
          <p:nvPr/>
        </p:nvSpPr>
        <p:spPr>
          <a:xfrm>
            <a:off x="4582530" y="3480648"/>
            <a:ext cx="2279067" cy="1152128"/>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dirty="0"/>
              <a:t>AAE </a:t>
            </a:r>
          </a:p>
          <a:p>
            <a:pPr algn="ctr"/>
            <a:r>
              <a:rPr lang="fr-FR" sz="1200" dirty="0"/>
              <a:t>4</a:t>
            </a:r>
            <a:r>
              <a:rPr lang="fr-FR" sz="1200" baseline="30000" dirty="0"/>
              <a:t>ème</a:t>
            </a:r>
            <a:r>
              <a:rPr lang="fr-FR" sz="1200" dirty="0"/>
              <a:t> échelon </a:t>
            </a:r>
          </a:p>
          <a:p>
            <a:pPr algn="ctr"/>
            <a:r>
              <a:rPr lang="fr-FR" sz="1200" dirty="0"/>
              <a:t>IB 525</a:t>
            </a:r>
          </a:p>
          <a:p>
            <a:pPr algn="ctr"/>
            <a:r>
              <a:rPr lang="fr-FR" sz="1200" b="1" dirty="0"/>
              <a:t>2 239,87 € (TIB)</a:t>
            </a:r>
          </a:p>
        </p:txBody>
      </p:sp>
      <p:pic>
        <p:nvPicPr>
          <p:cNvPr id="18" name="Image 17">
            <a:extLst>
              <a:ext uri="{FF2B5EF4-FFF2-40B4-BE49-F238E27FC236}">
                <a16:creationId xmlns:a16="http://schemas.microsoft.com/office/drawing/2014/main" id="{A543E2CC-7A51-4635-8DAC-FC62C2220407}"/>
              </a:ext>
            </a:extLst>
          </p:cNvPr>
          <p:cNvPicPr>
            <a:picLocks noChangeAspect="1"/>
          </p:cNvPicPr>
          <p:nvPr/>
        </p:nvPicPr>
        <p:blipFill>
          <a:blip r:embed="rId2"/>
          <a:stretch>
            <a:fillRect/>
          </a:stretch>
        </p:blipFill>
        <p:spPr>
          <a:xfrm>
            <a:off x="530856" y="1601742"/>
            <a:ext cx="1093230" cy="1093230"/>
          </a:xfrm>
          <a:prstGeom prst="rect">
            <a:avLst/>
          </a:prstGeom>
        </p:spPr>
      </p:pic>
      <p:sp>
        <p:nvSpPr>
          <p:cNvPr id="19" name="Rectangle 18">
            <a:extLst>
              <a:ext uri="{FF2B5EF4-FFF2-40B4-BE49-F238E27FC236}">
                <a16:creationId xmlns:a16="http://schemas.microsoft.com/office/drawing/2014/main" id="{3086DB08-9E78-4F93-93E3-BE20CDD9C9A0}"/>
              </a:ext>
            </a:extLst>
          </p:cNvPr>
          <p:cNvSpPr/>
          <p:nvPr/>
        </p:nvSpPr>
        <p:spPr>
          <a:xfrm>
            <a:off x="278842" y="2531128"/>
            <a:ext cx="1709155" cy="112814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solidFill>
                  <a:schemeClr val="tx1"/>
                </a:solidFill>
              </a:rPr>
              <a:t>Gestionnaire RH au bureau des personnels (7 </a:t>
            </a:r>
            <a:r>
              <a:rPr lang="fr-FR" sz="1200">
                <a:solidFill>
                  <a:schemeClr val="tx1"/>
                </a:solidFill>
              </a:rPr>
              <a:t>ans d’ancienneté)</a:t>
            </a:r>
            <a:endParaRPr lang="fr-FR" sz="1200" dirty="0">
              <a:solidFill>
                <a:schemeClr val="tx1"/>
              </a:solidFill>
            </a:endParaRPr>
          </a:p>
          <a:p>
            <a:pPr algn="ctr"/>
            <a:r>
              <a:rPr lang="fr-FR" sz="1200" dirty="0">
                <a:solidFill>
                  <a:schemeClr val="tx1"/>
                </a:solidFill>
              </a:rPr>
              <a:t>IB 431</a:t>
            </a:r>
          </a:p>
          <a:p>
            <a:pPr algn="ctr"/>
            <a:r>
              <a:rPr lang="fr-FR" sz="1200" b="1" dirty="0">
                <a:solidFill>
                  <a:schemeClr val="tx1"/>
                </a:solidFill>
              </a:rPr>
              <a:t>1 900,19€ (TIB)</a:t>
            </a:r>
          </a:p>
        </p:txBody>
      </p:sp>
      <p:sp>
        <p:nvSpPr>
          <p:cNvPr id="20" name="Rectangle 19">
            <a:extLst>
              <a:ext uri="{FF2B5EF4-FFF2-40B4-BE49-F238E27FC236}">
                <a16:creationId xmlns:a16="http://schemas.microsoft.com/office/drawing/2014/main" id="{3350C313-C8F7-4101-B83C-85BB6E63D7CD}"/>
              </a:ext>
            </a:extLst>
          </p:cNvPr>
          <p:cNvSpPr/>
          <p:nvPr/>
        </p:nvSpPr>
        <p:spPr>
          <a:xfrm>
            <a:off x="6970788" y="1568039"/>
            <a:ext cx="1894370" cy="2517303"/>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dirty="0"/>
              <a:t>Amélioration du parcours par un gain d’un échelon</a:t>
            </a:r>
          </a:p>
          <a:p>
            <a:pPr algn="ctr"/>
            <a:r>
              <a:rPr lang="fr-FR" sz="1200" b="1" dirty="0"/>
              <a:t>Gain brut de + 98,46 €/ mois   </a:t>
            </a:r>
          </a:p>
        </p:txBody>
      </p:sp>
    </p:spTree>
    <p:extLst>
      <p:ext uri="{BB962C8B-B14F-4D97-AF65-F5344CB8AC3E}">
        <p14:creationId xmlns:p14="http://schemas.microsoft.com/office/powerpoint/2010/main" val="1785097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9F853F-7DDA-4145-8598-1BE7515E4EB2}"/>
              </a:ext>
            </a:extLst>
          </p:cNvPr>
          <p:cNvSpPr>
            <a:spLocks noGrp="1"/>
          </p:cNvSpPr>
          <p:nvPr>
            <p:ph type="sldNum" sz="quarter" idx="12"/>
          </p:nvPr>
        </p:nvSpPr>
        <p:spPr/>
        <p:txBody>
          <a:bodyPr/>
          <a:lstStyle/>
          <a:p>
            <a:fld id="{733122C9-A0B9-462F-8757-0847AD287B63}" type="slidenum">
              <a:rPr lang="fr-FR" sz="1200" smtClean="0"/>
              <a:pPr/>
              <a:t>21</a:t>
            </a:fld>
            <a:endParaRPr lang="fr-FR" sz="1200" dirty="0"/>
          </a:p>
        </p:txBody>
      </p:sp>
      <p:sp>
        <p:nvSpPr>
          <p:cNvPr id="3" name="Espace réservé de la date 2">
            <a:extLst>
              <a:ext uri="{FF2B5EF4-FFF2-40B4-BE49-F238E27FC236}">
                <a16:creationId xmlns:a16="http://schemas.microsoft.com/office/drawing/2014/main" id="{E04A8026-3357-4407-B250-8549EB24A1C6}"/>
              </a:ext>
            </a:extLst>
          </p:cNvPr>
          <p:cNvSpPr>
            <a:spLocks noGrp="1"/>
          </p:cNvSpPr>
          <p:nvPr>
            <p:ph type="dt" sz="half" idx="2"/>
          </p:nvPr>
        </p:nvSpPr>
        <p:spPr/>
        <p:txBody>
          <a:bodyPr/>
          <a:lstStyle/>
          <a:p>
            <a:r>
              <a:rPr lang="fr-FR" sz="800" cap="all" dirty="0"/>
              <a:t>08/07/2026</a:t>
            </a:r>
          </a:p>
        </p:txBody>
      </p:sp>
      <p:sp>
        <p:nvSpPr>
          <p:cNvPr id="4" name="Titre 3">
            <a:extLst>
              <a:ext uri="{FF2B5EF4-FFF2-40B4-BE49-F238E27FC236}">
                <a16:creationId xmlns:a16="http://schemas.microsoft.com/office/drawing/2014/main" id="{5EB046F7-928C-445F-9651-C3DDF05C2906}"/>
              </a:ext>
            </a:extLst>
          </p:cNvPr>
          <p:cNvSpPr>
            <a:spLocks noGrp="1"/>
          </p:cNvSpPr>
          <p:nvPr>
            <p:ph type="title"/>
          </p:nvPr>
        </p:nvSpPr>
        <p:spPr>
          <a:xfrm>
            <a:off x="619929" y="407264"/>
            <a:ext cx="8331803" cy="647421"/>
          </a:xfrm>
        </p:spPr>
        <p:txBody>
          <a:bodyPr/>
          <a:lstStyle/>
          <a:p>
            <a:r>
              <a:rPr lang="fr-FR" sz="2000" dirty="0"/>
              <a:t>Exemple d’impact de la mesure classement pour un contractuel</a:t>
            </a:r>
            <a:br>
              <a:rPr lang="fr-FR" sz="2000" dirty="0"/>
            </a:br>
            <a:endParaRPr lang="fr-FR" sz="2000" dirty="0"/>
          </a:p>
        </p:txBody>
      </p:sp>
      <p:sp>
        <p:nvSpPr>
          <p:cNvPr id="5" name="Espace réservé du texte 4">
            <a:extLst>
              <a:ext uri="{FF2B5EF4-FFF2-40B4-BE49-F238E27FC236}">
                <a16:creationId xmlns:a16="http://schemas.microsoft.com/office/drawing/2014/main" id="{99BD4461-8821-4AEC-B379-5C086B0A5429}"/>
              </a:ext>
            </a:extLst>
          </p:cNvPr>
          <p:cNvSpPr>
            <a:spLocks noGrp="1"/>
          </p:cNvSpPr>
          <p:nvPr>
            <p:ph type="body" sz="quarter" idx="13"/>
          </p:nvPr>
        </p:nvSpPr>
        <p:spPr>
          <a:xfrm>
            <a:off x="367654" y="718463"/>
            <a:ext cx="8945980" cy="246221"/>
          </a:xfrm>
        </p:spPr>
        <p:txBody>
          <a:bodyPr/>
          <a:lstStyle/>
          <a:p>
            <a:r>
              <a:rPr lang="fr-FR" sz="1600" dirty="0"/>
              <a:t>Agent contractuel assimilé C  → Catégorie A – Attaché (AAE)</a:t>
            </a:r>
          </a:p>
        </p:txBody>
      </p:sp>
      <p:sp>
        <p:nvSpPr>
          <p:cNvPr id="7" name="ZoneTexte 6">
            <a:extLst>
              <a:ext uri="{FF2B5EF4-FFF2-40B4-BE49-F238E27FC236}">
                <a16:creationId xmlns:a16="http://schemas.microsoft.com/office/drawing/2014/main" id="{E0E57981-E50E-4EE3-A839-4BBB63638332}"/>
              </a:ext>
            </a:extLst>
          </p:cNvPr>
          <p:cNvSpPr txBox="1"/>
          <p:nvPr/>
        </p:nvSpPr>
        <p:spPr>
          <a:xfrm>
            <a:off x="367654" y="1107462"/>
            <a:ext cx="2175204" cy="2769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200" dirty="0"/>
              <a:t>Dispositif actuel</a:t>
            </a:r>
          </a:p>
        </p:txBody>
      </p:sp>
      <p:pic>
        <p:nvPicPr>
          <p:cNvPr id="8" name="Image 7">
            <a:extLst>
              <a:ext uri="{FF2B5EF4-FFF2-40B4-BE49-F238E27FC236}">
                <a16:creationId xmlns:a16="http://schemas.microsoft.com/office/drawing/2014/main" id="{C7D0997F-3360-48D0-9862-08A034FBF778}"/>
              </a:ext>
            </a:extLst>
          </p:cNvPr>
          <p:cNvPicPr>
            <a:picLocks noChangeAspect="1"/>
          </p:cNvPicPr>
          <p:nvPr/>
        </p:nvPicPr>
        <p:blipFill>
          <a:blip r:embed="rId2"/>
          <a:stretch>
            <a:fillRect/>
          </a:stretch>
        </p:blipFill>
        <p:spPr>
          <a:xfrm>
            <a:off x="740309" y="1611807"/>
            <a:ext cx="1152128" cy="1152128"/>
          </a:xfrm>
          <a:prstGeom prst="rect">
            <a:avLst/>
          </a:prstGeom>
        </p:spPr>
      </p:pic>
      <p:sp>
        <p:nvSpPr>
          <p:cNvPr id="9" name="Rectangle 8">
            <a:extLst>
              <a:ext uri="{FF2B5EF4-FFF2-40B4-BE49-F238E27FC236}">
                <a16:creationId xmlns:a16="http://schemas.microsoft.com/office/drawing/2014/main" id="{73A9F223-CB43-468E-9A10-BEE6B49DDEE0}"/>
              </a:ext>
            </a:extLst>
          </p:cNvPr>
          <p:cNvSpPr/>
          <p:nvPr/>
        </p:nvSpPr>
        <p:spPr>
          <a:xfrm>
            <a:off x="192268" y="2548934"/>
            <a:ext cx="2351846" cy="833043"/>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solidFill>
                  <a:schemeClr val="tx1"/>
                </a:solidFill>
              </a:rPr>
              <a:t>Assistant de direction pendant 6 ans</a:t>
            </a:r>
            <a:endParaRPr lang="fr-FR" sz="1200" b="1" dirty="0">
              <a:solidFill>
                <a:schemeClr val="tx1"/>
              </a:solidFill>
            </a:endParaRPr>
          </a:p>
        </p:txBody>
      </p:sp>
      <p:sp>
        <p:nvSpPr>
          <p:cNvPr id="10" name="ZoneTexte 9">
            <a:extLst>
              <a:ext uri="{FF2B5EF4-FFF2-40B4-BE49-F238E27FC236}">
                <a16:creationId xmlns:a16="http://schemas.microsoft.com/office/drawing/2014/main" id="{5764FD9A-0D5A-487D-AB52-E6799781E298}"/>
              </a:ext>
            </a:extLst>
          </p:cNvPr>
          <p:cNvSpPr txBox="1"/>
          <p:nvPr/>
        </p:nvSpPr>
        <p:spPr>
          <a:xfrm>
            <a:off x="116501" y="3873822"/>
            <a:ext cx="2488632" cy="276999"/>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fr-FR" sz="1200" dirty="0"/>
              <a:t>Réforme du classement</a:t>
            </a:r>
          </a:p>
        </p:txBody>
      </p:sp>
      <p:sp>
        <p:nvSpPr>
          <p:cNvPr id="11" name="Flèche : droite 10">
            <a:extLst>
              <a:ext uri="{FF2B5EF4-FFF2-40B4-BE49-F238E27FC236}">
                <a16:creationId xmlns:a16="http://schemas.microsoft.com/office/drawing/2014/main" id="{0A685334-CC20-43A7-A34B-2276830E8D47}"/>
              </a:ext>
            </a:extLst>
          </p:cNvPr>
          <p:cNvSpPr/>
          <p:nvPr/>
        </p:nvSpPr>
        <p:spPr>
          <a:xfrm>
            <a:off x="3084400" y="1028922"/>
            <a:ext cx="1152128" cy="470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a:p>
        </p:txBody>
      </p:sp>
      <p:sp>
        <p:nvSpPr>
          <p:cNvPr id="12" name="Rectangle : coins arrondis 11">
            <a:extLst>
              <a:ext uri="{FF2B5EF4-FFF2-40B4-BE49-F238E27FC236}">
                <a16:creationId xmlns:a16="http://schemas.microsoft.com/office/drawing/2014/main" id="{11EFA1B9-F557-40F8-AA56-AC95DCD20B67}"/>
              </a:ext>
            </a:extLst>
          </p:cNvPr>
          <p:cNvSpPr/>
          <p:nvPr/>
        </p:nvSpPr>
        <p:spPr>
          <a:xfrm>
            <a:off x="2825545" y="1578021"/>
            <a:ext cx="1925717" cy="8594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Aucune reprise avant 10 ans </a:t>
            </a:r>
          </a:p>
        </p:txBody>
      </p:sp>
      <p:sp>
        <p:nvSpPr>
          <p:cNvPr id="13" name="Flèche : droite 12">
            <a:extLst>
              <a:ext uri="{FF2B5EF4-FFF2-40B4-BE49-F238E27FC236}">
                <a16:creationId xmlns:a16="http://schemas.microsoft.com/office/drawing/2014/main" id="{55CDAC80-4B34-4FE0-901C-D8269097C01B}"/>
              </a:ext>
            </a:extLst>
          </p:cNvPr>
          <p:cNvSpPr/>
          <p:nvPr/>
        </p:nvSpPr>
        <p:spPr>
          <a:xfrm>
            <a:off x="3103092" y="3277194"/>
            <a:ext cx="1181546" cy="470411"/>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p>
        </p:txBody>
      </p:sp>
      <p:sp>
        <p:nvSpPr>
          <p:cNvPr id="14" name="Rectangle : coins arrondis 13">
            <a:extLst>
              <a:ext uri="{FF2B5EF4-FFF2-40B4-BE49-F238E27FC236}">
                <a16:creationId xmlns:a16="http://schemas.microsoft.com/office/drawing/2014/main" id="{02EACCAB-61EC-4FF7-B147-7A13FF7ECF72}"/>
              </a:ext>
            </a:extLst>
          </p:cNvPr>
          <p:cNvSpPr/>
          <p:nvPr/>
        </p:nvSpPr>
        <p:spPr>
          <a:xfrm>
            <a:off x="2790299" y="3820189"/>
            <a:ext cx="1925717" cy="75359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½ de l’ancienneté acquise, soit 3 ans</a:t>
            </a:r>
          </a:p>
        </p:txBody>
      </p:sp>
      <p:sp>
        <p:nvSpPr>
          <p:cNvPr id="15" name="Rectangle 14">
            <a:extLst>
              <a:ext uri="{FF2B5EF4-FFF2-40B4-BE49-F238E27FC236}">
                <a16:creationId xmlns:a16="http://schemas.microsoft.com/office/drawing/2014/main" id="{1F5BFDA7-2DB4-4149-AB4D-F76887AEF898}"/>
              </a:ext>
            </a:extLst>
          </p:cNvPr>
          <p:cNvSpPr/>
          <p:nvPr/>
        </p:nvSpPr>
        <p:spPr>
          <a:xfrm>
            <a:off x="4840644" y="995833"/>
            <a:ext cx="2178330" cy="11521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AAE </a:t>
            </a:r>
          </a:p>
          <a:p>
            <a:pPr algn="ctr"/>
            <a:r>
              <a:rPr lang="fr-FR" sz="1200" dirty="0"/>
              <a:t>1</a:t>
            </a:r>
            <a:r>
              <a:rPr lang="fr-FR" sz="1200" baseline="30000" dirty="0"/>
              <a:t>er</a:t>
            </a:r>
            <a:r>
              <a:rPr lang="fr-FR" sz="1200" dirty="0"/>
              <a:t> échelon </a:t>
            </a:r>
          </a:p>
          <a:p>
            <a:pPr algn="ctr"/>
            <a:r>
              <a:rPr lang="fr-FR" sz="1200" dirty="0"/>
              <a:t>IB 444</a:t>
            </a:r>
          </a:p>
          <a:p>
            <a:pPr algn="ctr"/>
            <a:r>
              <a:rPr lang="fr-FR" sz="1200" b="1" dirty="0"/>
              <a:t>1 944,50 € (TIB)</a:t>
            </a:r>
            <a:endParaRPr lang="fr-FR" sz="1200" dirty="0"/>
          </a:p>
        </p:txBody>
      </p:sp>
      <p:sp>
        <p:nvSpPr>
          <p:cNvPr id="16" name="Rectangle 15">
            <a:extLst>
              <a:ext uri="{FF2B5EF4-FFF2-40B4-BE49-F238E27FC236}">
                <a16:creationId xmlns:a16="http://schemas.microsoft.com/office/drawing/2014/main" id="{FA63FD90-43CF-4416-88C3-089C52B91AD0}"/>
              </a:ext>
            </a:extLst>
          </p:cNvPr>
          <p:cNvSpPr/>
          <p:nvPr/>
        </p:nvSpPr>
        <p:spPr>
          <a:xfrm>
            <a:off x="4840644" y="3447442"/>
            <a:ext cx="2178330" cy="1152128"/>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dirty="0"/>
              <a:t>AAE </a:t>
            </a:r>
          </a:p>
          <a:p>
            <a:pPr algn="ctr"/>
            <a:r>
              <a:rPr lang="fr-FR" sz="1200" dirty="0"/>
              <a:t>2</a:t>
            </a:r>
            <a:r>
              <a:rPr lang="fr-FR" sz="1200" baseline="30000" dirty="0"/>
              <a:t>ème</a:t>
            </a:r>
            <a:r>
              <a:rPr lang="fr-FR" sz="1200" dirty="0"/>
              <a:t> échelon </a:t>
            </a:r>
          </a:p>
          <a:p>
            <a:pPr algn="ctr"/>
            <a:r>
              <a:rPr lang="fr-FR" sz="1200" dirty="0"/>
              <a:t>IB 469</a:t>
            </a:r>
          </a:p>
          <a:p>
            <a:pPr algn="ctr"/>
            <a:r>
              <a:rPr lang="fr-FR" sz="1200" b="1" dirty="0"/>
              <a:t>2 042,96€ (TIB)</a:t>
            </a:r>
          </a:p>
        </p:txBody>
      </p:sp>
      <p:sp>
        <p:nvSpPr>
          <p:cNvPr id="6" name="Rectangle 5">
            <a:extLst>
              <a:ext uri="{FF2B5EF4-FFF2-40B4-BE49-F238E27FC236}">
                <a16:creationId xmlns:a16="http://schemas.microsoft.com/office/drawing/2014/main" id="{17A81641-442C-4F34-A426-855665516D7F}"/>
              </a:ext>
            </a:extLst>
          </p:cNvPr>
          <p:cNvSpPr/>
          <p:nvPr/>
        </p:nvSpPr>
        <p:spPr>
          <a:xfrm>
            <a:off x="7143601" y="1540400"/>
            <a:ext cx="1828375" cy="2489201"/>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200" dirty="0"/>
              <a:t>Amélioration du parcours par un gain d’un échelon</a:t>
            </a:r>
          </a:p>
          <a:p>
            <a:pPr algn="ctr"/>
            <a:r>
              <a:rPr lang="fr-FR" sz="1200" b="1" dirty="0"/>
              <a:t>Gain réel de +98,46 €/ mois  </a:t>
            </a:r>
          </a:p>
        </p:txBody>
      </p:sp>
    </p:spTree>
    <p:extLst>
      <p:ext uri="{BB962C8B-B14F-4D97-AF65-F5344CB8AC3E}">
        <p14:creationId xmlns:p14="http://schemas.microsoft.com/office/powerpoint/2010/main" val="224330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85BF97-959D-4E53-8503-BEB1D912FE62}"/>
              </a:ext>
            </a:extLst>
          </p:cNvPr>
          <p:cNvSpPr>
            <a:spLocks noGrp="1"/>
          </p:cNvSpPr>
          <p:nvPr>
            <p:ph type="sldNum" sz="quarter" idx="12"/>
          </p:nvPr>
        </p:nvSpPr>
        <p:spPr/>
        <p:txBody>
          <a:bodyPr/>
          <a:lstStyle/>
          <a:p>
            <a:fld id="{733122C9-A0B9-462F-8757-0847AD287B63}" type="slidenum">
              <a:rPr lang="fr-FR" smtClean="0"/>
              <a:pPr/>
              <a:t>22</a:t>
            </a:fld>
            <a:endParaRPr lang="fr-FR" dirty="0"/>
          </a:p>
        </p:txBody>
      </p:sp>
      <p:sp>
        <p:nvSpPr>
          <p:cNvPr id="3" name="Espace réservé de la date 2">
            <a:extLst>
              <a:ext uri="{FF2B5EF4-FFF2-40B4-BE49-F238E27FC236}">
                <a16:creationId xmlns:a16="http://schemas.microsoft.com/office/drawing/2014/main" id="{F38A9215-F760-4408-88BB-2A76A2FB0546}"/>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DF66DA42-5503-44E0-9EB7-D2F01D8DDF0A}"/>
              </a:ext>
            </a:extLst>
          </p:cNvPr>
          <p:cNvSpPr>
            <a:spLocks noGrp="1"/>
          </p:cNvSpPr>
          <p:nvPr>
            <p:ph type="title"/>
          </p:nvPr>
        </p:nvSpPr>
        <p:spPr>
          <a:xfrm>
            <a:off x="611560" y="627534"/>
            <a:ext cx="8424863" cy="716671"/>
          </a:xfrm>
        </p:spPr>
        <p:txBody>
          <a:bodyPr/>
          <a:lstStyle/>
          <a:p>
            <a:r>
              <a:rPr lang="fr-FR" sz="2000" dirty="0"/>
              <a:t>Des actions pour redonner de la progression aux carrières, dès 2027</a:t>
            </a:r>
            <a:br>
              <a:rPr lang="fr-FR" dirty="0"/>
            </a:br>
            <a:endParaRPr lang="fr-FR" dirty="0"/>
          </a:p>
        </p:txBody>
      </p:sp>
      <p:sp>
        <p:nvSpPr>
          <p:cNvPr id="6" name="Espace réservé du texte 5">
            <a:extLst>
              <a:ext uri="{FF2B5EF4-FFF2-40B4-BE49-F238E27FC236}">
                <a16:creationId xmlns:a16="http://schemas.microsoft.com/office/drawing/2014/main" id="{5E4B6441-4CEF-4464-A5D5-7FB313CB9482}"/>
              </a:ext>
            </a:extLst>
          </p:cNvPr>
          <p:cNvSpPr>
            <a:spLocks noGrp="1"/>
          </p:cNvSpPr>
          <p:nvPr>
            <p:ph type="body" sz="quarter" idx="17"/>
          </p:nvPr>
        </p:nvSpPr>
        <p:spPr>
          <a:xfrm>
            <a:off x="467544" y="1419622"/>
            <a:ext cx="7920880" cy="1833835"/>
          </a:xfrm>
        </p:spPr>
        <p:txBody>
          <a:bodyPr/>
          <a:lstStyle/>
          <a:p>
            <a:pPr marL="92075"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600" b="1" i="0" u="none" strike="noStrike" kern="1200" cap="none" spc="0" normalizeH="0" baseline="0" noProof="0" dirty="0">
                <a:ln>
                  <a:noFill/>
                </a:ln>
                <a:solidFill>
                  <a:srgbClr val="000000"/>
                </a:solidFill>
                <a:effectLst/>
                <a:uLnTx/>
                <a:uFillTx/>
                <a:latin typeface="Marianne" panose="02000000000000000000" pitchFamily="2" charset="0"/>
                <a:ea typeface="+mn-ea"/>
                <a:cs typeface="+mn-cs"/>
              </a:rPr>
              <a:t>Des mesures de fluidification des parcours de carrière pour la FPE déjà actées : </a:t>
            </a:r>
          </a:p>
          <a:p>
            <a:pPr marL="637200" marR="0" lvl="1" indent="-285750" algn="just" defTabSz="914400" rtl="0" eaLnBrk="1" fontAlgn="auto" latinLnBrk="0" hangingPunct="1">
              <a:lnSpc>
                <a:spcPct val="100000"/>
              </a:lnSpc>
              <a:spcBef>
                <a:spcPts val="600"/>
              </a:spcBef>
              <a:spcAft>
                <a:spcPts val="600"/>
              </a:spcAft>
              <a:buClrTx/>
              <a:buSzPct val="100000"/>
              <a:buFont typeface="Wingdings" panose="05000000000000000000" pitchFamily="2" charset="2"/>
              <a:buChar char="Ø"/>
              <a:tabLst/>
              <a:defRPr/>
            </a:pPr>
            <a:r>
              <a:rPr lang="fr-FR" sz="1400" dirty="0">
                <a:solidFill>
                  <a:srgbClr val="000000"/>
                </a:solidFill>
              </a:rPr>
              <a:t>Mesure en faveur du </a:t>
            </a:r>
            <a:r>
              <a:rPr lang="fr-FR" sz="1400" b="1" dirty="0">
                <a:solidFill>
                  <a:srgbClr val="000000"/>
                </a:solidFill>
              </a:rPr>
              <a:t>corps des attachés d’administration de l’Etat </a:t>
            </a:r>
            <a:r>
              <a:rPr lang="fr-FR" sz="1400" dirty="0">
                <a:solidFill>
                  <a:srgbClr val="000000"/>
                </a:solidFill>
              </a:rPr>
              <a:t>avec le relèvement progressif du taux de promotion au grade principal à 10 % pour 2027 puis 12 % (+5 points) et le renforcement du dé-contingentement de l’accès au troisième grade. </a:t>
            </a:r>
          </a:p>
          <a:p>
            <a:pPr marL="637200" marR="0" lvl="1" indent="-285750" algn="just" defTabSz="914400" rtl="0" eaLnBrk="1" fontAlgn="auto" latinLnBrk="0" hangingPunct="1">
              <a:lnSpc>
                <a:spcPct val="100000"/>
              </a:lnSpc>
              <a:spcBef>
                <a:spcPts val="600"/>
              </a:spcBef>
              <a:spcAft>
                <a:spcPts val="600"/>
              </a:spcAft>
              <a:buClrTx/>
              <a:buSzPct val="100000"/>
              <a:buFont typeface="Wingdings" panose="05000000000000000000" pitchFamily="2" charset="2"/>
              <a:buChar char="Ø"/>
              <a:tabLst/>
              <a:defRPr/>
            </a:pPr>
            <a:r>
              <a:rPr lang="fr-FR" sz="1400" dirty="0">
                <a:solidFill>
                  <a:srgbClr val="000000"/>
                </a:solidFill>
              </a:rPr>
              <a:t>Mesures de relèvement des taux de promus-promouvables </a:t>
            </a:r>
            <a:r>
              <a:rPr lang="fr-FR" sz="1400" b="1" dirty="0">
                <a:solidFill>
                  <a:srgbClr val="000000"/>
                </a:solidFill>
              </a:rPr>
              <a:t>des corps de catégorie B et C </a:t>
            </a:r>
            <a:r>
              <a:rPr lang="fr-FR" sz="1400" dirty="0">
                <a:solidFill>
                  <a:srgbClr val="000000"/>
                </a:solidFill>
              </a:rPr>
              <a:t>« types », soit près de 90 corps bénéficiaires.</a:t>
            </a:r>
            <a:endParaRPr lang="fr-FR" sz="1400" b="1" dirty="0">
              <a:solidFill>
                <a:srgbClr val="000000"/>
              </a:solidFill>
            </a:endParaRPr>
          </a:p>
        </p:txBody>
      </p:sp>
    </p:spTree>
    <p:extLst>
      <p:ext uri="{BB962C8B-B14F-4D97-AF65-F5344CB8AC3E}">
        <p14:creationId xmlns:p14="http://schemas.microsoft.com/office/powerpoint/2010/main" val="2014074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85BF97-959D-4E53-8503-BEB1D912FE62}"/>
              </a:ext>
            </a:extLst>
          </p:cNvPr>
          <p:cNvSpPr>
            <a:spLocks noGrp="1"/>
          </p:cNvSpPr>
          <p:nvPr>
            <p:ph type="sldNum" sz="quarter" idx="12"/>
          </p:nvPr>
        </p:nvSpPr>
        <p:spPr/>
        <p:txBody>
          <a:bodyPr/>
          <a:lstStyle/>
          <a:p>
            <a:fld id="{733122C9-A0B9-462F-8757-0847AD287B63}" type="slidenum">
              <a:rPr lang="fr-FR" smtClean="0"/>
              <a:pPr/>
              <a:t>23</a:t>
            </a:fld>
            <a:endParaRPr lang="fr-FR" dirty="0"/>
          </a:p>
        </p:txBody>
      </p:sp>
      <p:sp>
        <p:nvSpPr>
          <p:cNvPr id="3" name="Espace réservé de la date 2">
            <a:extLst>
              <a:ext uri="{FF2B5EF4-FFF2-40B4-BE49-F238E27FC236}">
                <a16:creationId xmlns:a16="http://schemas.microsoft.com/office/drawing/2014/main" id="{F38A9215-F760-4408-88BB-2A76A2FB0546}"/>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DF66DA42-5503-44E0-9EB7-D2F01D8DDF0A}"/>
              </a:ext>
            </a:extLst>
          </p:cNvPr>
          <p:cNvSpPr>
            <a:spLocks noGrp="1"/>
          </p:cNvSpPr>
          <p:nvPr>
            <p:ph type="title"/>
          </p:nvPr>
        </p:nvSpPr>
        <p:spPr>
          <a:xfrm>
            <a:off x="577211" y="509813"/>
            <a:ext cx="8424863" cy="716671"/>
          </a:xfrm>
        </p:spPr>
        <p:txBody>
          <a:bodyPr/>
          <a:lstStyle/>
          <a:p>
            <a:r>
              <a:rPr lang="fr-FR" sz="2000" dirty="0"/>
              <a:t>Des actions pour redonner de la progression aux carrières, dès 2027</a:t>
            </a:r>
            <a:br>
              <a:rPr lang="fr-FR" dirty="0"/>
            </a:br>
            <a:endParaRPr lang="fr-FR" dirty="0"/>
          </a:p>
        </p:txBody>
      </p:sp>
      <p:sp>
        <p:nvSpPr>
          <p:cNvPr id="6" name="Espace réservé du texte 5">
            <a:extLst>
              <a:ext uri="{FF2B5EF4-FFF2-40B4-BE49-F238E27FC236}">
                <a16:creationId xmlns:a16="http://schemas.microsoft.com/office/drawing/2014/main" id="{5E4B6441-4CEF-4464-A5D5-7FB313CB9482}"/>
              </a:ext>
            </a:extLst>
          </p:cNvPr>
          <p:cNvSpPr>
            <a:spLocks noGrp="1"/>
          </p:cNvSpPr>
          <p:nvPr>
            <p:ph type="body" sz="quarter" idx="17"/>
          </p:nvPr>
        </p:nvSpPr>
        <p:spPr>
          <a:xfrm>
            <a:off x="330927" y="1275606"/>
            <a:ext cx="7848872" cy="3064942"/>
          </a:xfrm>
        </p:spPr>
        <p:txBody>
          <a:bodyPr/>
          <a:lstStyle/>
          <a:p>
            <a:pPr marL="92075" marR="0" lvl="0" indent="0" algn="just" defTabSz="914400" rtl="0" eaLnBrk="1" fontAlgn="auto" latinLnBrk="0" hangingPunct="1">
              <a:lnSpc>
                <a:spcPct val="100000"/>
              </a:lnSpc>
              <a:spcBef>
                <a:spcPts val="0"/>
              </a:spcBef>
              <a:spcAft>
                <a:spcPts val="500"/>
              </a:spcAft>
              <a:buClrTx/>
              <a:buSzTx/>
              <a:buFont typeface="Arial" pitchFamily="34" charset="0"/>
              <a:buNone/>
              <a:tabLst/>
              <a:defRPr/>
            </a:pPr>
            <a:r>
              <a:rPr lang="fr-FR" sz="1600" b="1" u="sng" dirty="0">
                <a:solidFill>
                  <a:srgbClr val="002060"/>
                </a:solidFill>
              </a:rPr>
              <a:t>Proposition d’extension </a:t>
            </a:r>
            <a:r>
              <a:rPr kumimoji="0" lang="fr-FR" sz="1600" b="1" i="0" u="sng" strike="noStrike" kern="1200" cap="none" spc="0" normalizeH="0" baseline="0" noProof="0" dirty="0">
                <a:ln>
                  <a:noFill/>
                </a:ln>
                <a:solidFill>
                  <a:srgbClr val="002060"/>
                </a:solidFill>
                <a:effectLst/>
                <a:uLnTx/>
                <a:uFillTx/>
                <a:latin typeface="Marianne" panose="02000000000000000000" pitchFamily="2" charset="0"/>
                <a:ea typeface="+mn-ea"/>
                <a:cs typeface="+mn-cs"/>
              </a:rPr>
              <a:t>dans </a:t>
            </a:r>
            <a:r>
              <a:rPr lang="fr-FR" sz="1600" b="1" u="sng" dirty="0">
                <a:solidFill>
                  <a:srgbClr val="002060"/>
                </a:solidFill>
              </a:rPr>
              <a:t>le cadre </a:t>
            </a:r>
            <a:r>
              <a:rPr kumimoji="0" lang="fr-FR" sz="1600" b="1" i="0" u="sng" strike="noStrike" kern="1200" cap="none" spc="0" normalizeH="0" baseline="0" noProof="0" dirty="0">
                <a:ln>
                  <a:noFill/>
                </a:ln>
                <a:solidFill>
                  <a:srgbClr val="002060"/>
                </a:solidFill>
                <a:effectLst/>
                <a:uLnTx/>
                <a:uFillTx/>
                <a:latin typeface="Marianne" panose="02000000000000000000" pitchFamily="2" charset="0"/>
                <a:ea typeface="+mn-ea"/>
                <a:cs typeface="+mn-cs"/>
              </a:rPr>
              <a:t>du rendez-vous salarial 2026 :</a:t>
            </a:r>
          </a:p>
          <a:p>
            <a:pPr marL="637200" marR="0" lvl="1" indent="-285750" algn="just" defTabSz="914400" rtl="0" eaLnBrk="1" fontAlgn="auto" latinLnBrk="0" hangingPunct="1">
              <a:lnSpc>
                <a:spcPct val="100000"/>
              </a:lnSpc>
              <a:spcBef>
                <a:spcPts val="600"/>
              </a:spcBef>
              <a:spcAft>
                <a:spcPts val="600"/>
              </a:spcAft>
              <a:buClrTx/>
              <a:buSzPct val="100000"/>
              <a:buFont typeface="Wingdings" panose="05000000000000000000" pitchFamily="2" charset="2"/>
              <a:buChar char="Ø"/>
              <a:tabLst/>
              <a:defRPr/>
            </a:pPr>
            <a:r>
              <a:rPr lang="fr-FR" sz="1400" dirty="0">
                <a:solidFill>
                  <a:srgbClr val="000000"/>
                </a:solidFill>
              </a:rPr>
              <a:t>Extension des mesures annoncées pour </a:t>
            </a:r>
            <a:r>
              <a:rPr lang="fr-FR" sz="1400" b="1" dirty="0">
                <a:solidFill>
                  <a:srgbClr val="000000"/>
                </a:solidFill>
              </a:rPr>
              <a:t>le corps des attachés d’administration de l’Etat </a:t>
            </a:r>
            <a:r>
              <a:rPr lang="fr-FR" sz="1400" dirty="0">
                <a:solidFill>
                  <a:srgbClr val="000000"/>
                </a:solidFill>
              </a:rPr>
              <a:t>aux attachés d’administration territoriaux et aux attachés d’administration hospitalière</a:t>
            </a:r>
            <a:endParaRPr lang="fr-FR" sz="1400" b="1" dirty="0">
              <a:solidFill>
                <a:srgbClr val="000000"/>
              </a:solidFill>
            </a:endParaRPr>
          </a:p>
          <a:p>
            <a:pPr marL="637200" marR="0" lvl="1" indent="-285750" algn="just" defTabSz="914400" rtl="0" eaLnBrk="1" fontAlgn="auto" latinLnBrk="0" hangingPunct="1">
              <a:lnSpc>
                <a:spcPct val="100000"/>
              </a:lnSpc>
              <a:spcBef>
                <a:spcPts val="600"/>
              </a:spcBef>
              <a:spcAft>
                <a:spcPts val="600"/>
              </a:spcAft>
              <a:buClrTx/>
              <a:buSzPct val="100000"/>
              <a:buFont typeface="Wingdings" panose="05000000000000000000" pitchFamily="2" charset="2"/>
              <a:buChar char="Ø"/>
              <a:tabLst/>
              <a:defRPr/>
            </a:pPr>
            <a:r>
              <a:rPr lang="fr-FR" sz="1400" b="1" dirty="0">
                <a:solidFill>
                  <a:srgbClr val="000000"/>
                </a:solidFill>
              </a:rPr>
              <a:t>Transposition des mesures aux autres corps et cadres d’emplois de catégorie A</a:t>
            </a:r>
            <a:r>
              <a:rPr lang="fr-FR" sz="1400" dirty="0">
                <a:solidFill>
                  <a:srgbClr val="000000"/>
                </a:solidFill>
              </a:rPr>
              <a:t>, dont les corps d’ingénieurs de l’Etat</a:t>
            </a:r>
            <a:endParaRPr lang="fr-FR" sz="1400" b="1" dirty="0">
              <a:solidFill>
                <a:srgbClr val="000000"/>
              </a:solidFill>
            </a:endParaRPr>
          </a:p>
          <a:p>
            <a:pPr marL="637200" marR="0" lvl="1" indent="-285750" algn="just" defTabSz="914400" rtl="0" eaLnBrk="1" fontAlgn="auto" latinLnBrk="0" hangingPunct="1">
              <a:lnSpc>
                <a:spcPct val="100000"/>
              </a:lnSpc>
              <a:spcBef>
                <a:spcPts val="600"/>
              </a:spcBef>
              <a:spcAft>
                <a:spcPts val="600"/>
              </a:spcAft>
              <a:buClrTx/>
              <a:buSzPct val="100000"/>
              <a:buFont typeface="Wingdings" panose="05000000000000000000" pitchFamily="2" charset="2"/>
              <a:buChar char="Ø"/>
              <a:tabLst/>
              <a:defRPr/>
            </a:pPr>
            <a:r>
              <a:rPr lang="fr-FR" sz="1400" b="1" dirty="0">
                <a:solidFill>
                  <a:srgbClr val="000000"/>
                </a:solidFill>
              </a:rPr>
              <a:t>Un chantier à engager à l’automne 2026 </a:t>
            </a:r>
            <a:r>
              <a:rPr lang="fr-FR" sz="1400" dirty="0">
                <a:solidFill>
                  <a:srgbClr val="000000"/>
                </a:solidFill>
              </a:rPr>
              <a:t>: </a:t>
            </a:r>
            <a:r>
              <a:rPr lang="fr-FR" sz="1400" b="1" dirty="0">
                <a:solidFill>
                  <a:srgbClr val="000000"/>
                </a:solidFill>
              </a:rPr>
              <a:t>identifier les blocages liés à l’application des quotas de promotion interne, </a:t>
            </a:r>
            <a:r>
              <a:rPr lang="fr-FR" sz="1400" dirty="0">
                <a:solidFill>
                  <a:srgbClr val="000000"/>
                </a:solidFill>
              </a:rPr>
              <a:t>sur la base d’un état des lieux,</a:t>
            </a:r>
            <a:r>
              <a:rPr lang="fr-FR" sz="1400" b="1" dirty="0">
                <a:solidFill>
                  <a:srgbClr val="000000"/>
                </a:solidFill>
              </a:rPr>
              <a:t> </a:t>
            </a:r>
            <a:r>
              <a:rPr lang="fr-FR" sz="1400" dirty="0">
                <a:solidFill>
                  <a:srgbClr val="000000"/>
                </a:solidFill>
              </a:rPr>
              <a:t>pour répondre à une attente des employeurs et des agents : offrir la possibilité d’accéder à une catégorie supérieure sans devoir repasser par le concours et en valorisant les parcours, dans la perspective d’un assouplissement ciblé pour les passages de C en B et de B en A</a:t>
            </a:r>
          </a:p>
        </p:txBody>
      </p:sp>
    </p:spTree>
    <p:extLst>
      <p:ext uri="{BB962C8B-B14F-4D97-AF65-F5344CB8AC3E}">
        <p14:creationId xmlns:p14="http://schemas.microsoft.com/office/powerpoint/2010/main" val="3500230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20EA65-887E-4737-B6CA-274AA0DB7056}"/>
              </a:ext>
            </a:extLst>
          </p:cNvPr>
          <p:cNvSpPr>
            <a:spLocks noGrp="1"/>
          </p:cNvSpPr>
          <p:nvPr>
            <p:ph type="sldNum" sz="quarter" idx="12"/>
          </p:nvPr>
        </p:nvSpPr>
        <p:spPr/>
        <p:txBody>
          <a:bodyPr/>
          <a:lstStyle/>
          <a:p>
            <a:fld id="{733122C9-A0B9-462F-8757-0847AD287B63}" type="slidenum">
              <a:rPr lang="fr-FR" smtClean="0"/>
              <a:pPr/>
              <a:t>24</a:t>
            </a:fld>
            <a:endParaRPr lang="fr-FR" dirty="0"/>
          </a:p>
        </p:txBody>
      </p:sp>
      <p:sp>
        <p:nvSpPr>
          <p:cNvPr id="3" name="Espace réservé de la date 2">
            <a:extLst>
              <a:ext uri="{FF2B5EF4-FFF2-40B4-BE49-F238E27FC236}">
                <a16:creationId xmlns:a16="http://schemas.microsoft.com/office/drawing/2014/main" id="{0CE39947-9C30-4100-A0A2-32AA73BC24F2}"/>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8BCBCF1C-50CD-4494-B0AE-1E2069492A10}"/>
              </a:ext>
            </a:extLst>
          </p:cNvPr>
          <p:cNvSpPr>
            <a:spLocks noGrp="1"/>
          </p:cNvSpPr>
          <p:nvPr>
            <p:ph type="title"/>
          </p:nvPr>
        </p:nvSpPr>
        <p:spPr>
          <a:xfrm>
            <a:off x="414337" y="684097"/>
            <a:ext cx="8261798" cy="1132169"/>
          </a:xfrm>
        </p:spPr>
        <p:txBody>
          <a:bodyPr/>
          <a:lstStyle/>
          <a:p>
            <a:pPr algn="just"/>
            <a:r>
              <a:rPr lang="fr-FR" dirty="0"/>
              <a:t>Concentrer les marges de manœuvre sur des mesures indiciaires très ciblées, dans le cadre d’un travail pluriannuel</a:t>
            </a:r>
          </a:p>
        </p:txBody>
      </p:sp>
      <p:sp>
        <p:nvSpPr>
          <p:cNvPr id="5" name="Espace réservé du texte 4">
            <a:extLst>
              <a:ext uri="{FF2B5EF4-FFF2-40B4-BE49-F238E27FC236}">
                <a16:creationId xmlns:a16="http://schemas.microsoft.com/office/drawing/2014/main" id="{9AF3292D-8242-444C-AFCD-F4ED0AF894E1}"/>
              </a:ext>
            </a:extLst>
          </p:cNvPr>
          <p:cNvSpPr>
            <a:spLocks noGrp="1"/>
          </p:cNvSpPr>
          <p:nvPr>
            <p:ph type="body" sz="quarter" idx="13"/>
          </p:nvPr>
        </p:nvSpPr>
        <p:spPr>
          <a:xfrm>
            <a:off x="385156" y="1926881"/>
            <a:ext cx="8424614" cy="246221"/>
          </a:xfrm>
        </p:spPr>
        <p:txBody>
          <a:bodyPr/>
          <a:lstStyle/>
          <a:p>
            <a:r>
              <a:rPr lang="fr-FR" sz="1600" dirty="0"/>
              <a:t>Une mesure indiciaire ciblée suppose une réorientation des leviers de revalorisation</a:t>
            </a:r>
          </a:p>
        </p:txBody>
      </p:sp>
      <p:sp>
        <p:nvSpPr>
          <p:cNvPr id="6" name="Espace réservé du texte 5">
            <a:extLst>
              <a:ext uri="{FF2B5EF4-FFF2-40B4-BE49-F238E27FC236}">
                <a16:creationId xmlns:a16="http://schemas.microsoft.com/office/drawing/2014/main" id="{8A8DACE0-4E84-4CA7-A600-DDD3B5A80DA4}"/>
              </a:ext>
            </a:extLst>
          </p:cNvPr>
          <p:cNvSpPr>
            <a:spLocks noGrp="1"/>
          </p:cNvSpPr>
          <p:nvPr>
            <p:ph type="body" sz="quarter" idx="17"/>
          </p:nvPr>
        </p:nvSpPr>
        <p:spPr>
          <a:xfrm>
            <a:off x="474964" y="2283718"/>
            <a:ext cx="8201171" cy="2472472"/>
          </a:xfrm>
        </p:spPr>
        <p:txBody>
          <a:bodyPr/>
          <a:lstStyle/>
          <a:p>
            <a:pPr algn="just"/>
            <a:r>
              <a:rPr lang="fr-FR" sz="1600" b="1" dirty="0"/>
              <a:t>Constat :</a:t>
            </a:r>
          </a:p>
          <a:p>
            <a:pPr algn="just"/>
            <a:r>
              <a:rPr lang="fr-FR" sz="1600" dirty="0"/>
              <a:t>Les mesures catégorielles sont devenues le principal levier de revalorisation salariale ces dernières années. </a:t>
            </a:r>
          </a:p>
          <a:p>
            <a:pPr algn="just"/>
            <a:r>
              <a:rPr lang="fr-FR" sz="1600" dirty="0"/>
              <a:t>Elles ont été fortement mobilisées jusqu’en 2025, mais leur accumulation fragmente la politique salariale et renforce les écarts entre ministères et versants.</a:t>
            </a:r>
          </a:p>
          <a:p>
            <a:pPr algn="just"/>
            <a:r>
              <a:rPr lang="fr-FR" sz="1600" dirty="0"/>
              <a:t>En parallèle, le tassement des débuts de carrière devient le sujet transverse:   l’indemnité différentielle, dans son format actuel, est insuffisamment ciblée et ne permet pas de restaurer une dynamique de carrière et une pente plus favorable.</a:t>
            </a:r>
          </a:p>
          <a:p>
            <a:pPr algn="just"/>
            <a:endParaRPr lang="fr-FR" sz="1600" dirty="0"/>
          </a:p>
        </p:txBody>
      </p:sp>
    </p:spTree>
    <p:extLst>
      <p:ext uri="{BB962C8B-B14F-4D97-AF65-F5344CB8AC3E}">
        <p14:creationId xmlns:p14="http://schemas.microsoft.com/office/powerpoint/2010/main" val="238890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20EA65-887E-4737-B6CA-274AA0DB7056}"/>
              </a:ext>
            </a:extLst>
          </p:cNvPr>
          <p:cNvSpPr>
            <a:spLocks noGrp="1"/>
          </p:cNvSpPr>
          <p:nvPr>
            <p:ph type="sldNum" sz="quarter" idx="12"/>
          </p:nvPr>
        </p:nvSpPr>
        <p:spPr/>
        <p:txBody>
          <a:bodyPr/>
          <a:lstStyle/>
          <a:p>
            <a:fld id="{733122C9-A0B9-462F-8757-0847AD287B63}" type="slidenum">
              <a:rPr lang="fr-FR" smtClean="0"/>
              <a:pPr/>
              <a:t>25</a:t>
            </a:fld>
            <a:endParaRPr lang="fr-FR" dirty="0"/>
          </a:p>
        </p:txBody>
      </p:sp>
      <p:sp>
        <p:nvSpPr>
          <p:cNvPr id="3" name="Espace réservé de la date 2">
            <a:extLst>
              <a:ext uri="{FF2B5EF4-FFF2-40B4-BE49-F238E27FC236}">
                <a16:creationId xmlns:a16="http://schemas.microsoft.com/office/drawing/2014/main" id="{0CE39947-9C30-4100-A0A2-32AA73BC24F2}"/>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8BCBCF1C-50CD-4494-B0AE-1E2069492A10}"/>
              </a:ext>
            </a:extLst>
          </p:cNvPr>
          <p:cNvSpPr>
            <a:spLocks noGrp="1"/>
          </p:cNvSpPr>
          <p:nvPr>
            <p:ph type="title"/>
          </p:nvPr>
        </p:nvSpPr>
        <p:spPr>
          <a:xfrm>
            <a:off x="414337" y="684097"/>
            <a:ext cx="8261798" cy="1132169"/>
          </a:xfrm>
        </p:spPr>
        <p:txBody>
          <a:bodyPr/>
          <a:lstStyle/>
          <a:p>
            <a:pPr algn="just"/>
            <a:r>
              <a:rPr lang="fr-FR" dirty="0"/>
              <a:t>Concentrer les marges de manœuvre sur des mesures indiciaires très ciblées, dans le cadre d’un travail pluriannuel</a:t>
            </a:r>
          </a:p>
        </p:txBody>
      </p:sp>
      <p:sp>
        <p:nvSpPr>
          <p:cNvPr id="6" name="Espace réservé du texte 5">
            <a:extLst>
              <a:ext uri="{FF2B5EF4-FFF2-40B4-BE49-F238E27FC236}">
                <a16:creationId xmlns:a16="http://schemas.microsoft.com/office/drawing/2014/main" id="{8A8DACE0-4E84-4CA7-A600-DDD3B5A80DA4}"/>
              </a:ext>
            </a:extLst>
          </p:cNvPr>
          <p:cNvSpPr>
            <a:spLocks noGrp="1"/>
          </p:cNvSpPr>
          <p:nvPr>
            <p:ph type="body" sz="quarter" idx="17"/>
          </p:nvPr>
        </p:nvSpPr>
        <p:spPr>
          <a:xfrm>
            <a:off x="547542" y="1969007"/>
            <a:ext cx="8201171" cy="2613536"/>
          </a:xfrm>
        </p:spPr>
        <p:txBody>
          <a:bodyPr/>
          <a:lstStyle/>
          <a:p>
            <a:pPr algn="l">
              <a:lnSpc>
                <a:spcPct val="100000"/>
              </a:lnSpc>
              <a:spcAft>
                <a:spcPts val="120"/>
              </a:spcAft>
            </a:pPr>
            <a:r>
              <a:rPr lang="fr-FR" sz="1800" b="1" dirty="0"/>
              <a:t>Objectifs </a:t>
            </a:r>
          </a:p>
          <a:p>
            <a:pPr algn="l">
              <a:lnSpc>
                <a:spcPct val="100000"/>
              </a:lnSpc>
              <a:spcAft>
                <a:spcPts val="120"/>
              </a:spcAft>
            </a:pPr>
            <a:endParaRPr lang="fr-FR" sz="1800" b="1" dirty="0"/>
          </a:p>
          <a:p>
            <a:pPr algn="l">
              <a:lnSpc>
                <a:spcPct val="100000"/>
              </a:lnSpc>
              <a:spcAft>
                <a:spcPts val="110"/>
              </a:spcAft>
            </a:pPr>
            <a:r>
              <a:rPr lang="fr-FR" sz="1600" b="0" dirty="0"/>
              <a:t>• </a:t>
            </a:r>
            <a:r>
              <a:rPr lang="fr-FR" sz="1600" b="1" dirty="0"/>
              <a:t>Sortir d’une logique de simple compensation </a:t>
            </a:r>
            <a:r>
              <a:rPr lang="fr-FR" sz="1600" b="0" dirty="0"/>
              <a:t>: l’indemnité différentielle corrige l’écart au SMIC sans permettre une véritable progression indiciaire sur la fiche de paie</a:t>
            </a:r>
          </a:p>
          <a:p>
            <a:pPr algn="l">
              <a:lnSpc>
                <a:spcPct val="100000"/>
              </a:lnSpc>
              <a:spcAft>
                <a:spcPts val="110"/>
              </a:spcAft>
            </a:pPr>
            <a:endParaRPr lang="fr-FR" sz="1600" b="0" dirty="0"/>
          </a:p>
          <a:p>
            <a:pPr algn="l">
              <a:lnSpc>
                <a:spcPct val="100000"/>
              </a:lnSpc>
              <a:spcAft>
                <a:spcPts val="110"/>
              </a:spcAft>
            </a:pPr>
            <a:r>
              <a:rPr lang="fr-FR" sz="1600" b="0" dirty="0"/>
              <a:t>• </a:t>
            </a:r>
            <a:r>
              <a:rPr lang="fr-FR" sz="1600" b="1" dirty="0"/>
              <a:t>Réduire progressivement le nombre d’agents dépendant de cette indemnité</a:t>
            </a:r>
            <a:r>
              <a:rPr lang="fr-FR" sz="1600" b="0" dirty="0"/>
              <a:t>.</a:t>
            </a:r>
          </a:p>
          <a:p>
            <a:pPr algn="l">
              <a:lnSpc>
                <a:spcPct val="100000"/>
              </a:lnSpc>
              <a:spcAft>
                <a:spcPts val="110"/>
              </a:spcAft>
            </a:pPr>
            <a:endParaRPr lang="fr-FR" sz="1600" b="0" dirty="0"/>
          </a:p>
          <a:p>
            <a:pPr algn="l">
              <a:lnSpc>
                <a:spcPct val="100000"/>
              </a:lnSpc>
              <a:spcAft>
                <a:spcPts val="110"/>
              </a:spcAft>
            </a:pPr>
            <a:endParaRPr lang="fr-FR" sz="1600" dirty="0"/>
          </a:p>
          <a:p>
            <a:pPr algn="just"/>
            <a:endParaRPr lang="fr-FR" sz="1600" dirty="0"/>
          </a:p>
        </p:txBody>
      </p:sp>
    </p:spTree>
    <p:extLst>
      <p:ext uri="{BB962C8B-B14F-4D97-AF65-F5344CB8AC3E}">
        <p14:creationId xmlns:p14="http://schemas.microsoft.com/office/powerpoint/2010/main" val="2094533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020EA65-887E-4737-B6CA-274AA0DB7056}"/>
              </a:ext>
            </a:extLst>
          </p:cNvPr>
          <p:cNvSpPr>
            <a:spLocks noGrp="1"/>
          </p:cNvSpPr>
          <p:nvPr>
            <p:ph type="sldNum" sz="quarter" idx="12"/>
          </p:nvPr>
        </p:nvSpPr>
        <p:spPr/>
        <p:txBody>
          <a:bodyPr/>
          <a:lstStyle/>
          <a:p>
            <a:fld id="{733122C9-A0B9-462F-8757-0847AD287B63}" type="slidenum">
              <a:rPr lang="fr-FR" smtClean="0"/>
              <a:pPr/>
              <a:t>26</a:t>
            </a:fld>
            <a:endParaRPr lang="fr-FR" dirty="0"/>
          </a:p>
        </p:txBody>
      </p:sp>
      <p:sp>
        <p:nvSpPr>
          <p:cNvPr id="3" name="Espace réservé de la date 2">
            <a:extLst>
              <a:ext uri="{FF2B5EF4-FFF2-40B4-BE49-F238E27FC236}">
                <a16:creationId xmlns:a16="http://schemas.microsoft.com/office/drawing/2014/main" id="{0CE39947-9C30-4100-A0A2-32AA73BC24F2}"/>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8BCBCF1C-50CD-4494-B0AE-1E2069492A10}"/>
              </a:ext>
            </a:extLst>
          </p:cNvPr>
          <p:cNvSpPr>
            <a:spLocks noGrp="1"/>
          </p:cNvSpPr>
          <p:nvPr>
            <p:ph type="title"/>
          </p:nvPr>
        </p:nvSpPr>
        <p:spPr>
          <a:xfrm>
            <a:off x="414337" y="684097"/>
            <a:ext cx="8261798" cy="1132169"/>
          </a:xfrm>
        </p:spPr>
        <p:txBody>
          <a:bodyPr/>
          <a:lstStyle/>
          <a:p>
            <a:pPr algn="just"/>
            <a:r>
              <a:rPr lang="fr-FR" dirty="0"/>
              <a:t>Concentrer les marges de manœuvre sur des mesures indiciaires très ciblées, dans le cadre d’un travail pluriannuel</a:t>
            </a:r>
          </a:p>
        </p:txBody>
      </p:sp>
      <p:sp>
        <p:nvSpPr>
          <p:cNvPr id="6" name="Espace réservé du texte 5">
            <a:extLst>
              <a:ext uri="{FF2B5EF4-FFF2-40B4-BE49-F238E27FC236}">
                <a16:creationId xmlns:a16="http://schemas.microsoft.com/office/drawing/2014/main" id="{8A8DACE0-4E84-4CA7-A600-DDD3B5A80DA4}"/>
              </a:ext>
            </a:extLst>
          </p:cNvPr>
          <p:cNvSpPr>
            <a:spLocks noGrp="1"/>
          </p:cNvSpPr>
          <p:nvPr>
            <p:ph type="body" sz="quarter" idx="17"/>
          </p:nvPr>
        </p:nvSpPr>
        <p:spPr>
          <a:xfrm>
            <a:off x="547542" y="1969007"/>
            <a:ext cx="8201171" cy="2608406"/>
          </a:xfrm>
        </p:spPr>
        <p:txBody>
          <a:bodyPr/>
          <a:lstStyle/>
          <a:p>
            <a:pPr algn="l">
              <a:lnSpc>
                <a:spcPct val="100000"/>
              </a:lnSpc>
              <a:spcAft>
                <a:spcPts val="120"/>
              </a:spcAft>
            </a:pPr>
            <a:r>
              <a:rPr lang="fr-FR" sz="1800" b="1" dirty="0"/>
              <a:t>Méthode et calendrier </a:t>
            </a:r>
          </a:p>
          <a:p>
            <a:pPr algn="l">
              <a:lnSpc>
                <a:spcPct val="100000"/>
              </a:lnSpc>
              <a:spcAft>
                <a:spcPts val="110"/>
              </a:spcAft>
            </a:pPr>
            <a:r>
              <a:rPr lang="fr-FR" sz="1600" b="0" dirty="0"/>
              <a:t>• Concentrer les marges de manœuvre sur une </a:t>
            </a:r>
            <a:r>
              <a:rPr lang="fr-FR" sz="1600" b="1" dirty="0"/>
              <a:t>mesure indiciaire ciblée sur les débuts de carrière, dans une perspective pluriannuelle.</a:t>
            </a:r>
          </a:p>
          <a:p>
            <a:pPr algn="l">
              <a:lnSpc>
                <a:spcPct val="100000"/>
              </a:lnSpc>
              <a:spcAft>
                <a:spcPts val="110"/>
              </a:spcAft>
            </a:pPr>
            <a:r>
              <a:rPr lang="fr-FR" sz="1600" b="0" dirty="0"/>
              <a:t>• Ne pas engager de nouvelles mesures catégorielles pour conserver les marges de financement dans un contexte budgétaire contraint.</a:t>
            </a:r>
          </a:p>
          <a:p>
            <a:pPr algn="l">
              <a:lnSpc>
                <a:spcPct val="100000"/>
              </a:lnSpc>
              <a:spcAft>
                <a:spcPts val="110"/>
              </a:spcAft>
            </a:pPr>
            <a:r>
              <a:rPr lang="fr-FR" sz="1600" b="0" dirty="0"/>
              <a:t>• </a:t>
            </a:r>
            <a:r>
              <a:rPr lang="fr-FR" sz="1600" b="1" dirty="0"/>
              <a:t>Lancement de la concertation dès septembre pour le calibrage technique </a:t>
            </a:r>
            <a:r>
              <a:rPr lang="fr-FR" sz="1600" b="0" dirty="0"/>
              <a:t>: niveaux d’indice, rythme de montée en charge et articulation avec l’indemnité différentielle.</a:t>
            </a:r>
          </a:p>
          <a:p>
            <a:pPr algn="just"/>
            <a:endParaRPr lang="fr-FR" sz="1600" dirty="0"/>
          </a:p>
          <a:p>
            <a:pPr algn="just"/>
            <a:endParaRPr lang="fr-FR" sz="1600" dirty="0"/>
          </a:p>
        </p:txBody>
      </p:sp>
    </p:spTree>
    <p:extLst>
      <p:ext uri="{BB962C8B-B14F-4D97-AF65-F5344CB8AC3E}">
        <p14:creationId xmlns:p14="http://schemas.microsoft.com/office/powerpoint/2010/main" val="36050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D1DB3BDB-3DE7-41FC-9B7F-C2C87EA07ACC}"/>
              </a:ext>
            </a:extLst>
          </p:cNvPr>
          <p:cNvSpPr>
            <a:spLocks noGrp="1"/>
          </p:cNvSpPr>
          <p:nvPr>
            <p:ph type="dt" sz="half" idx="2"/>
          </p:nvPr>
        </p:nvSpPr>
        <p:spPr/>
        <p:txBody>
          <a:bodyPr/>
          <a:lstStyle/>
          <a:p>
            <a:r>
              <a:rPr lang="fr-FR" cap="all" dirty="0"/>
              <a:t>08/07/2026</a:t>
            </a:r>
          </a:p>
        </p:txBody>
      </p:sp>
      <p:sp>
        <p:nvSpPr>
          <p:cNvPr id="2" name="Espace réservé du numéro de diapositive 1">
            <a:extLst>
              <a:ext uri="{FF2B5EF4-FFF2-40B4-BE49-F238E27FC236}">
                <a16:creationId xmlns:a16="http://schemas.microsoft.com/office/drawing/2014/main" id="{B9AEF50C-E3BA-48A0-98BE-DCDDEF8A54CF}"/>
              </a:ext>
            </a:extLst>
          </p:cNvPr>
          <p:cNvSpPr>
            <a:spLocks noGrp="1"/>
          </p:cNvSpPr>
          <p:nvPr>
            <p:ph type="sldNum" sz="quarter" idx="4"/>
          </p:nvPr>
        </p:nvSpPr>
        <p:spPr/>
        <p:txBody>
          <a:bodyPr/>
          <a:lstStyle/>
          <a:p>
            <a:fld id="{733122C9-A0B9-462F-8757-0847AD287B63}" type="slidenum">
              <a:rPr lang="fr-FR" smtClean="0"/>
              <a:pPr/>
              <a:t>3</a:t>
            </a:fld>
            <a:endParaRPr lang="fr-FR" dirty="0"/>
          </a:p>
        </p:txBody>
      </p:sp>
      <p:sp>
        <p:nvSpPr>
          <p:cNvPr id="9" name="Espace réservé du texte 8">
            <a:extLst>
              <a:ext uri="{FF2B5EF4-FFF2-40B4-BE49-F238E27FC236}">
                <a16:creationId xmlns:a16="http://schemas.microsoft.com/office/drawing/2014/main" id="{8A782BA9-B960-43C8-B2CD-156FF3497740}"/>
              </a:ext>
            </a:extLst>
          </p:cNvPr>
          <p:cNvSpPr>
            <a:spLocks noGrp="1"/>
          </p:cNvSpPr>
          <p:nvPr>
            <p:ph type="body" sz="quarter" idx="11"/>
          </p:nvPr>
        </p:nvSpPr>
        <p:spPr>
          <a:xfrm>
            <a:off x="323850" y="2932397"/>
            <a:ext cx="8461931" cy="1356782"/>
          </a:xfrm>
        </p:spPr>
        <p:txBody>
          <a:bodyPr/>
          <a:lstStyle/>
          <a:p>
            <a:r>
              <a:rPr lang="fr-FR" dirty="0"/>
              <a:t>Propos introductif </a:t>
            </a:r>
          </a:p>
          <a:p>
            <a:r>
              <a:rPr lang="fr-FR" dirty="0"/>
              <a:t>de David AMIEL, ministre de l’action et des comptes publics</a:t>
            </a:r>
          </a:p>
        </p:txBody>
      </p:sp>
    </p:spTree>
    <p:extLst>
      <p:ext uri="{BB962C8B-B14F-4D97-AF65-F5344CB8AC3E}">
        <p14:creationId xmlns:p14="http://schemas.microsoft.com/office/powerpoint/2010/main" val="312069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7836A64-A493-4074-A817-F70010420570}"/>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2" name="Espace réservé de la date 1">
            <a:extLst>
              <a:ext uri="{FF2B5EF4-FFF2-40B4-BE49-F238E27FC236}">
                <a16:creationId xmlns:a16="http://schemas.microsoft.com/office/drawing/2014/main" id="{67069953-289E-46CC-BCC1-350E76880324}"/>
              </a:ext>
            </a:extLst>
          </p:cNvPr>
          <p:cNvSpPr>
            <a:spLocks noGrp="1"/>
          </p:cNvSpPr>
          <p:nvPr>
            <p:ph type="dt" sz="half" idx="2"/>
          </p:nvPr>
        </p:nvSpPr>
        <p:spPr/>
        <p:txBody>
          <a:bodyPr/>
          <a:lstStyle/>
          <a:p>
            <a:r>
              <a:rPr lang="fr-FR" cap="all" dirty="0"/>
              <a:t>08/07/2026</a:t>
            </a:r>
          </a:p>
        </p:txBody>
      </p:sp>
      <p:sp>
        <p:nvSpPr>
          <p:cNvPr id="6" name="Titre 5">
            <a:extLst>
              <a:ext uri="{FF2B5EF4-FFF2-40B4-BE49-F238E27FC236}">
                <a16:creationId xmlns:a16="http://schemas.microsoft.com/office/drawing/2014/main" id="{4CA849E9-3F54-4644-979D-2E7DB3D0DE2D}"/>
              </a:ext>
            </a:extLst>
          </p:cNvPr>
          <p:cNvSpPr>
            <a:spLocks noGrp="1"/>
          </p:cNvSpPr>
          <p:nvPr>
            <p:ph type="title"/>
          </p:nvPr>
        </p:nvSpPr>
        <p:spPr>
          <a:xfrm>
            <a:off x="396429" y="804134"/>
            <a:ext cx="8352284" cy="785921"/>
          </a:xfrm>
        </p:spPr>
        <p:txBody>
          <a:bodyPr/>
          <a:lstStyle/>
          <a:p>
            <a:r>
              <a:rPr lang="fr-FR" dirty="0"/>
              <a:t>Le rendez-vous salarial 2026 : renouer avec un temps fort du dialogue social</a:t>
            </a:r>
          </a:p>
        </p:txBody>
      </p:sp>
      <p:sp>
        <p:nvSpPr>
          <p:cNvPr id="8" name="Espace réservé du texte 7">
            <a:extLst>
              <a:ext uri="{FF2B5EF4-FFF2-40B4-BE49-F238E27FC236}">
                <a16:creationId xmlns:a16="http://schemas.microsoft.com/office/drawing/2014/main" id="{2655F388-32CE-4349-B5E9-CDA91562B406}"/>
              </a:ext>
            </a:extLst>
          </p:cNvPr>
          <p:cNvSpPr>
            <a:spLocks noGrp="1"/>
          </p:cNvSpPr>
          <p:nvPr>
            <p:ph type="body" sz="quarter" idx="17"/>
          </p:nvPr>
        </p:nvSpPr>
        <p:spPr>
          <a:xfrm>
            <a:off x="323850" y="1779662"/>
            <a:ext cx="8352284" cy="3188052"/>
          </a:xfrm>
        </p:spPr>
        <p:txBody>
          <a:bodyPr/>
          <a:lstStyle/>
          <a:p>
            <a:pPr algn="just"/>
            <a:r>
              <a:rPr lang="fr-FR" b="1" dirty="0"/>
              <a:t>Un rendez-vous nécessaire qui s’inscrit dans la durée</a:t>
            </a:r>
          </a:p>
          <a:p>
            <a:pPr marL="377825" indent="-285750" algn="just">
              <a:buFont typeface="Wingdings" panose="05000000000000000000" pitchFamily="2" charset="2"/>
              <a:buChar char="§"/>
            </a:pPr>
            <a:r>
              <a:rPr lang="fr-FR" dirty="0"/>
              <a:t>Le rendez-vous salarial annuel, issu des accords de Bercy (2008) et réaffirmé par le protocole PPCR (2015) vise à échanger avec les organisations syndicales sur la rémunération, les carrières et le pouvoir d’achat des agents publics.</a:t>
            </a:r>
          </a:p>
          <a:p>
            <a:pPr marL="377825" indent="-285750" algn="just">
              <a:buFont typeface="Wingdings" panose="05000000000000000000" pitchFamily="2" charset="2"/>
              <a:buChar char="§"/>
            </a:pPr>
            <a:r>
              <a:rPr lang="fr-FR" b="1" dirty="0"/>
              <a:t>Le choix de renouer avec ce rendez-vous est important : maintenir le dialogue social national sur les questions salariales </a:t>
            </a:r>
            <a:r>
              <a:rPr lang="fr-FR" dirty="0"/>
              <a:t>avec l'objectif de concilier reconnaissance des agents publics et responsabilité dans la gestion des finances publiques.</a:t>
            </a:r>
          </a:p>
          <a:p>
            <a:pPr algn="just"/>
            <a:endParaRPr lang="fr-FR" sz="1000" dirty="0"/>
          </a:p>
          <a:p>
            <a:pPr algn="just"/>
            <a:r>
              <a:rPr lang="fr-FR" b="1" dirty="0"/>
              <a:t>Un contexte différent du dernier rendez-vous de 2023 : </a:t>
            </a:r>
          </a:p>
          <a:p>
            <a:pPr marL="377825" indent="-285750" algn="just">
              <a:buFont typeface="Wingdings" panose="05000000000000000000" pitchFamily="2" charset="2"/>
              <a:buChar char="§"/>
            </a:pPr>
            <a:r>
              <a:rPr lang="fr-FR" dirty="0"/>
              <a:t>Une inflation toujours présente mais à un niveau moindre et en ralentissement (+2,4 % sur un an en mai 2026)  ; prévision sur l’année 2026 : 1,8 %</a:t>
            </a:r>
          </a:p>
          <a:p>
            <a:pPr marL="377825" indent="-285750" algn="just">
              <a:buFont typeface="Wingdings" panose="05000000000000000000" pitchFamily="2" charset="2"/>
              <a:buChar char="§"/>
            </a:pPr>
            <a:r>
              <a:rPr lang="fr-FR" dirty="0"/>
              <a:t>Une situation des finances publiques dégradée</a:t>
            </a:r>
          </a:p>
          <a:p>
            <a:pPr algn="just"/>
            <a:endParaRPr lang="fr-FR" b="1" dirty="0"/>
          </a:p>
        </p:txBody>
      </p:sp>
    </p:spTree>
    <p:extLst>
      <p:ext uri="{BB962C8B-B14F-4D97-AF65-F5344CB8AC3E}">
        <p14:creationId xmlns:p14="http://schemas.microsoft.com/office/powerpoint/2010/main" val="1279804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1B55757-298F-4218-9330-93842E2A3366}"/>
              </a:ext>
            </a:extLst>
          </p:cNvPr>
          <p:cNvSpPr>
            <a:spLocks noGrp="1"/>
          </p:cNvSpPr>
          <p:nvPr>
            <p:ph type="dt" sz="half" idx="2"/>
          </p:nvPr>
        </p:nvSpPr>
        <p:spPr/>
        <p:txBody>
          <a:bodyPr/>
          <a:lstStyle/>
          <a:p>
            <a:r>
              <a:rPr lang="fr-FR" cap="all" dirty="0"/>
              <a:t>08/07/2026</a:t>
            </a:r>
          </a:p>
        </p:txBody>
      </p:sp>
      <p:sp>
        <p:nvSpPr>
          <p:cNvPr id="3" name="Espace réservé du numéro de diapositive 2">
            <a:extLst>
              <a:ext uri="{FF2B5EF4-FFF2-40B4-BE49-F238E27FC236}">
                <a16:creationId xmlns:a16="http://schemas.microsoft.com/office/drawing/2014/main" id="{238ACD5B-A31F-4190-A1B8-7D12CC80837B}"/>
              </a:ext>
            </a:extLst>
          </p:cNvPr>
          <p:cNvSpPr>
            <a:spLocks noGrp="1"/>
          </p:cNvSpPr>
          <p:nvPr>
            <p:ph type="sldNum" sz="quarter" idx="4"/>
          </p:nvPr>
        </p:nvSpPr>
        <p:spPr/>
        <p:txBody>
          <a:bodyPr/>
          <a:lstStyle/>
          <a:p>
            <a:fld id="{733122C9-A0B9-462F-8757-0847AD287B63}" type="slidenum">
              <a:rPr lang="fr-FR" smtClean="0"/>
              <a:pPr/>
              <a:t>5</a:t>
            </a:fld>
            <a:endParaRPr lang="fr-FR" dirty="0"/>
          </a:p>
        </p:txBody>
      </p:sp>
      <p:sp>
        <p:nvSpPr>
          <p:cNvPr id="4" name="Espace réservé du texte 3">
            <a:extLst>
              <a:ext uri="{FF2B5EF4-FFF2-40B4-BE49-F238E27FC236}">
                <a16:creationId xmlns:a16="http://schemas.microsoft.com/office/drawing/2014/main" id="{902D41F7-1344-423D-AD4C-CC7EDFC7E0F5}"/>
              </a:ext>
            </a:extLst>
          </p:cNvPr>
          <p:cNvSpPr>
            <a:spLocks noGrp="1"/>
          </p:cNvSpPr>
          <p:nvPr>
            <p:ph type="body" sz="quarter" idx="10"/>
          </p:nvPr>
        </p:nvSpPr>
        <p:spPr>
          <a:xfrm>
            <a:off x="323851" y="1851670"/>
            <a:ext cx="1511846" cy="1107996"/>
          </a:xfrm>
        </p:spPr>
        <p:txBody>
          <a:bodyPr/>
          <a:lstStyle/>
          <a:p>
            <a:r>
              <a:rPr lang="fr-FR" dirty="0"/>
              <a:t>1</a:t>
            </a:r>
          </a:p>
        </p:txBody>
      </p:sp>
      <p:sp>
        <p:nvSpPr>
          <p:cNvPr id="5" name="Espace réservé du texte 4">
            <a:extLst>
              <a:ext uri="{FF2B5EF4-FFF2-40B4-BE49-F238E27FC236}">
                <a16:creationId xmlns:a16="http://schemas.microsoft.com/office/drawing/2014/main" id="{37922167-10B9-4D61-97AD-F7E5888D93DC}"/>
              </a:ext>
            </a:extLst>
          </p:cNvPr>
          <p:cNvSpPr>
            <a:spLocks noGrp="1"/>
          </p:cNvSpPr>
          <p:nvPr>
            <p:ph type="body" sz="quarter" idx="11"/>
          </p:nvPr>
        </p:nvSpPr>
        <p:spPr>
          <a:xfrm>
            <a:off x="323850" y="2932397"/>
            <a:ext cx="8461931" cy="861774"/>
          </a:xfrm>
        </p:spPr>
        <p:txBody>
          <a:bodyPr/>
          <a:lstStyle/>
          <a:p>
            <a:pPr lvl="0"/>
            <a:r>
              <a:rPr lang="fr-FR" sz="2800" dirty="0">
                <a:effectLst/>
                <a:latin typeface="+mj-lt"/>
                <a:ea typeface="Times New Roman" panose="02020603050405020304" pitchFamily="18" charset="0"/>
              </a:rPr>
              <a:t>Contexte macroéconomique et budgétaire 2026-2027, évolutions de l’emploi public</a:t>
            </a:r>
            <a:endParaRPr lang="fr-FR" sz="2800" dirty="0">
              <a:effectLst/>
              <a:latin typeface="+mj-lt"/>
              <a:ea typeface="Calibri" panose="020F0502020204030204" pitchFamily="34" charset="0"/>
            </a:endParaRPr>
          </a:p>
        </p:txBody>
      </p:sp>
    </p:spTree>
    <p:extLst>
      <p:ext uri="{BB962C8B-B14F-4D97-AF65-F5344CB8AC3E}">
        <p14:creationId xmlns:p14="http://schemas.microsoft.com/office/powerpoint/2010/main" val="123417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45DE8D52-9530-4311-AC64-DB6D8DE19F67}"/>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
        <p:nvSpPr>
          <p:cNvPr id="2" name="Espace réservé de la date 1">
            <a:extLst>
              <a:ext uri="{FF2B5EF4-FFF2-40B4-BE49-F238E27FC236}">
                <a16:creationId xmlns:a16="http://schemas.microsoft.com/office/drawing/2014/main" id="{C74E096F-E32C-40EF-925F-0341E4617503}"/>
              </a:ext>
            </a:extLst>
          </p:cNvPr>
          <p:cNvSpPr>
            <a:spLocks noGrp="1"/>
          </p:cNvSpPr>
          <p:nvPr>
            <p:ph type="dt" sz="half" idx="2"/>
          </p:nvPr>
        </p:nvSpPr>
        <p:spPr/>
        <p:txBody>
          <a:bodyPr/>
          <a:lstStyle/>
          <a:p>
            <a:r>
              <a:rPr lang="fr-FR" cap="all" dirty="0"/>
              <a:t>08/07/2026</a:t>
            </a:r>
          </a:p>
        </p:txBody>
      </p:sp>
      <p:sp>
        <p:nvSpPr>
          <p:cNvPr id="6" name="Titre 5">
            <a:extLst>
              <a:ext uri="{FF2B5EF4-FFF2-40B4-BE49-F238E27FC236}">
                <a16:creationId xmlns:a16="http://schemas.microsoft.com/office/drawing/2014/main" id="{45E68604-77FE-4C34-8894-8D8DB714F2B6}"/>
              </a:ext>
            </a:extLst>
          </p:cNvPr>
          <p:cNvSpPr>
            <a:spLocks noGrp="1"/>
          </p:cNvSpPr>
          <p:nvPr>
            <p:ph type="title"/>
          </p:nvPr>
        </p:nvSpPr>
        <p:spPr>
          <a:xfrm>
            <a:off x="395536" y="784437"/>
            <a:ext cx="8424863" cy="647421"/>
          </a:xfrm>
        </p:spPr>
        <p:txBody>
          <a:bodyPr/>
          <a:lstStyle/>
          <a:p>
            <a:r>
              <a:rPr lang="fr-FR" sz="2000" dirty="0"/>
              <a:t>Les fonctionnaires ne doivent pas être les boucs émissaires de nos difficultés de finances publiques</a:t>
            </a:r>
          </a:p>
        </p:txBody>
      </p:sp>
      <p:graphicFrame>
        <p:nvGraphicFramePr>
          <p:cNvPr id="17" name="Tableau 16">
            <a:extLst>
              <a:ext uri="{FF2B5EF4-FFF2-40B4-BE49-F238E27FC236}">
                <a16:creationId xmlns:a16="http://schemas.microsoft.com/office/drawing/2014/main" id="{B3E22CBE-725C-4CA8-9DFE-C8DC680ED968}"/>
              </a:ext>
            </a:extLst>
          </p:cNvPr>
          <p:cNvGraphicFramePr>
            <a:graphicFrameLocks noGrp="1"/>
          </p:cNvGraphicFramePr>
          <p:nvPr>
            <p:extLst>
              <p:ext uri="{D42A27DB-BD31-4B8C-83A1-F6EECF244321}">
                <p14:modId xmlns:p14="http://schemas.microsoft.com/office/powerpoint/2010/main" val="1669012961"/>
              </p:ext>
            </p:extLst>
          </p:nvPr>
        </p:nvGraphicFramePr>
        <p:xfrm>
          <a:off x="826361" y="1468340"/>
          <a:ext cx="7491277" cy="3228069"/>
        </p:xfrm>
        <a:graphic>
          <a:graphicData uri="http://schemas.openxmlformats.org/drawingml/2006/table">
            <a:tbl>
              <a:tblPr firstRow="1" firstCol="1" bandRow="1">
                <a:tableStyleId>{5C22544A-7EE6-4342-B048-85BDC9FD1C3A}</a:tableStyleId>
              </a:tblPr>
              <a:tblGrid>
                <a:gridCol w="4125441">
                  <a:extLst>
                    <a:ext uri="{9D8B030D-6E8A-4147-A177-3AD203B41FA5}">
                      <a16:colId xmlns:a16="http://schemas.microsoft.com/office/drawing/2014/main" val="3048550579"/>
                    </a:ext>
                  </a:extLst>
                </a:gridCol>
                <a:gridCol w="3365836">
                  <a:extLst>
                    <a:ext uri="{9D8B030D-6E8A-4147-A177-3AD203B41FA5}">
                      <a16:colId xmlns:a16="http://schemas.microsoft.com/office/drawing/2014/main" val="1830819287"/>
                    </a:ext>
                  </a:extLst>
                </a:gridCol>
              </a:tblGrid>
              <a:tr h="347809">
                <a:tc>
                  <a:txBody>
                    <a:bodyPr/>
                    <a:lstStyle/>
                    <a:p>
                      <a:pPr algn="ctr">
                        <a:lnSpc>
                          <a:spcPct val="107000"/>
                        </a:lnSpc>
                        <a:spcAft>
                          <a:spcPts val="800"/>
                        </a:spcAft>
                      </a:pPr>
                      <a:r>
                        <a:rPr lang="fr-FR" sz="1400" dirty="0">
                          <a:effectLst/>
                        </a:rPr>
                        <a:t>Constats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tc>
                  <a:txBody>
                    <a:bodyPr/>
                    <a:lstStyle/>
                    <a:p>
                      <a:pPr algn="ctr">
                        <a:lnSpc>
                          <a:spcPct val="107000"/>
                        </a:lnSpc>
                        <a:spcAft>
                          <a:spcPts val="800"/>
                        </a:spcAft>
                      </a:pPr>
                      <a:r>
                        <a:rPr lang="fr-FR" sz="1400" dirty="0">
                          <a:effectLst/>
                        </a:rPr>
                        <a:t>Points saillants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extLst>
                  <a:ext uri="{0D108BD9-81ED-4DB2-BD59-A6C34878D82A}">
                    <a16:rowId xmlns:a16="http://schemas.microsoft.com/office/drawing/2014/main" val="3996991916"/>
                  </a:ext>
                </a:extLst>
              </a:tr>
              <a:tr h="620820">
                <a:tc>
                  <a:txBody>
                    <a:bodyPr/>
                    <a:lstStyle/>
                    <a:p>
                      <a:pPr algn="ctr">
                        <a:lnSpc>
                          <a:spcPct val="107000"/>
                        </a:lnSpc>
                        <a:spcAft>
                          <a:spcPts val="800"/>
                        </a:spcAft>
                      </a:pPr>
                      <a:r>
                        <a:rPr lang="fr-FR" sz="1400" dirty="0">
                          <a:effectLst/>
                        </a:rPr>
                        <a:t>5,9 millions d'agents publics fin 2024</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tc>
                  <a:txBody>
                    <a:bodyPr/>
                    <a:lstStyle/>
                    <a:p>
                      <a:pPr algn="just">
                        <a:lnSpc>
                          <a:spcPct val="107000"/>
                        </a:lnSpc>
                        <a:spcAft>
                          <a:spcPts val="800"/>
                        </a:spcAft>
                      </a:pPr>
                      <a:r>
                        <a:rPr lang="fr-FR" sz="1400" dirty="0">
                          <a:effectLst/>
                        </a:rPr>
                        <a:t>Les effectifs répondent à des missions diversifiées, non à un bloc homogène.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extLst>
                  <a:ext uri="{0D108BD9-81ED-4DB2-BD59-A6C34878D82A}">
                    <a16:rowId xmlns:a16="http://schemas.microsoft.com/office/drawing/2014/main" val="2421521110"/>
                  </a:ext>
                </a:extLst>
              </a:tr>
              <a:tr h="620820">
                <a:tc>
                  <a:txBody>
                    <a:bodyPr/>
                    <a:lstStyle/>
                    <a:p>
                      <a:pPr algn="ctr">
                        <a:lnSpc>
                          <a:spcPct val="107000"/>
                        </a:lnSpc>
                        <a:spcAft>
                          <a:spcPts val="800"/>
                        </a:spcAft>
                      </a:pPr>
                      <a:r>
                        <a:rPr lang="fr-FR" sz="1400" dirty="0">
                          <a:effectLst/>
                        </a:rPr>
                        <a:t>44 % FPE • 34,7 % FPT • 21,3 % FPH</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tc>
                  <a:txBody>
                    <a:bodyPr/>
                    <a:lstStyle/>
                    <a:p>
                      <a:pPr algn="just">
                        <a:lnSpc>
                          <a:spcPct val="107000"/>
                        </a:lnSpc>
                        <a:spcAft>
                          <a:spcPts val="800"/>
                        </a:spcAft>
                      </a:pPr>
                      <a:r>
                        <a:rPr lang="fr-FR" sz="1400" dirty="0">
                          <a:effectLst/>
                        </a:rPr>
                        <a:t>Les dynamiques d'emploi diffèrent selon les versants de la fonction publique.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extLst>
                  <a:ext uri="{0D108BD9-81ED-4DB2-BD59-A6C34878D82A}">
                    <a16:rowId xmlns:a16="http://schemas.microsoft.com/office/drawing/2014/main" val="485043943"/>
                  </a:ext>
                </a:extLst>
              </a:tr>
              <a:tr h="620820">
                <a:tc>
                  <a:txBody>
                    <a:bodyPr/>
                    <a:lstStyle/>
                    <a:p>
                      <a:pPr algn="ctr">
                        <a:lnSpc>
                          <a:spcPct val="107000"/>
                        </a:lnSpc>
                        <a:spcAft>
                          <a:spcPts val="800"/>
                        </a:spcAft>
                      </a:pPr>
                      <a:r>
                        <a:rPr lang="fr-FR" sz="1400" dirty="0">
                          <a:effectLst/>
                        </a:rPr>
                        <a:t>76 agents pour 1 000 habitants </a:t>
                      </a:r>
                    </a:p>
                    <a:p>
                      <a:pPr algn="ctr">
                        <a:lnSpc>
                          <a:spcPct val="107000"/>
                        </a:lnSpc>
                        <a:spcAft>
                          <a:spcPts val="800"/>
                        </a:spcAft>
                      </a:pPr>
                      <a:r>
                        <a:rPr lang="fr-FR" sz="1400" b="0" dirty="0">
                          <a:effectLst/>
                        </a:rPr>
                        <a:t>(hors militaires, 2023)</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tc>
                  <a:txBody>
                    <a:bodyPr/>
                    <a:lstStyle/>
                    <a:p>
                      <a:pPr algn="just">
                        <a:lnSpc>
                          <a:spcPct val="107000"/>
                        </a:lnSpc>
                        <a:spcAft>
                          <a:spcPts val="800"/>
                        </a:spcAft>
                      </a:pPr>
                      <a:r>
                        <a:rPr lang="fr-FR" sz="1400" dirty="0">
                          <a:effectLst/>
                        </a:rPr>
                        <a:t>Le bon indicateur est le niveau de service rendu à la population, pas le seul volume d'effectifs.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extLst>
                  <a:ext uri="{0D108BD9-81ED-4DB2-BD59-A6C34878D82A}">
                    <a16:rowId xmlns:a16="http://schemas.microsoft.com/office/drawing/2014/main" val="2030737696"/>
                  </a:ext>
                </a:extLst>
              </a:tr>
              <a:tr h="896956">
                <a:tc>
                  <a:txBody>
                    <a:bodyPr/>
                    <a:lstStyle/>
                    <a:p>
                      <a:pPr algn="ctr">
                        <a:lnSpc>
                          <a:spcPct val="107000"/>
                        </a:lnSpc>
                        <a:spcAft>
                          <a:spcPts val="800"/>
                        </a:spcAft>
                      </a:pPr>
                      <a:r>
                        <a:rPr lang="fr-FR" sz="1400" dirty="0">
                          <a:effectLst/>
                        </a:rPr>
                        <a:t>+7,9 % d'effectifs entre 2011 et 2024</a:t>
                      </a:r>
                    </a:p>
                    <a:p>
                      <a:pPr algn="ctr">
                        <a:lnSpc>
                          <a:spcPct val="107000"/>
                        </a:lnSpc>
                        <a:spcAft>
                          <a:spcPts val="800"/>
                        </a:spcAft>
                      </a:pPr>
                      <a:r>
                        <a:rPr lang="fr-FR" sz="1400" b="0" dirty="0">
                          <a:effectLst/>
                        </a:rPr>
                        <a:t>(+6,6 % FPE ; +8,2 % FPT ; +10,3% FPH)</a:t>
                      </a:r>
                      <a:endParaRPr lang="fr-FR"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tc>
                  <a:txBody>
                    <a:bodyPr/>
                    <a:lstStyle/>
                    <a:p>
                      <a:pPr algn="just">
                        <a:lnSpc>
                          <a:spcPct val="107000"/>
                        </a:lnSpc>
                        <a:spcAft>
                          <a:spcPts val="800"/>
                        </a:spcAft>
                      </a:pPr>
                      <a:r>
                        <a:rPr lang="fr-FR" sz="1400" dirty="0">
                          <a:effectLst/>
                        </a:rPr>
                        <a:t>Une progression liée à l'évolution des besoins (santé, vieillissement, territoires)</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39" marR="4039" marT="4039" marB="4039" anchor="ctr"/>
                </a:tc>
                <a:extLst>
                  <a:ext uri="{0D108BD9-81ED-4DB2-BD59-A6C34878D82A}">
                    <a16:rowId xmlns:a16="http://schemas.microsoft.com/office/drawing/2014/main" val="1077064284"/>
                  </a:ext>
                </a:extLst>
              </a:tr>
            </a:tbl>
          </a:graphicData>
        </a:graphic>
      </p:graphicFrame>
    </p:spTree>
    <p:extLst>
      <p:ext uri="{BB962C8B-B14F-4D97-AF65-F5344CB8AC3E}">
        <p14:creationId xmlns:p14="http://schemas.microsoft.com/office/powerpoint/2010/main" val="393671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B0F461B-DD7D-416C-B21C-FEDEE18F8E27}"/>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
        <p:nvSpPr>
          <p:cNvPr id="6" name="Espace réservé du texte 5">
            <a:extLst>
              <a:ext uri="{FF2B5EF4-FFF2-40B4-BE49-F238E27FC236}">
                <a16:creationId xmlns:a16="http://schemas.microsoft.com/office/drawing/2014/main" id="{E9A79867-6EC8-473C-A0ED-B43C6DAC2A0C}"/>
              </a:ext>
            </a:extLst>
          </p:cNvPr>
          <p:cNvSpPr>
            <a:spLocks noGrp="1"/>
          </p:cNvSpPr>
          <p:nvPr>
            <p:ph type="body" sz="quarter" idx="14"/>
          </p:nvPr>
        </p:nvSpPr>
        <p:spPr>
          <a:xfrm>
            <a:off x="285855" y="2282164"/>
            <a:ext cx="2910630" cy="2067233"/>
          </a:xfrm>
        </p:spPr>
        <p:txBody>
          <a:bodyPr/>
          <a:lstStyle/>
          <a:p>
            <a:pPr algn="just"/>
            <a:endParaRPr lang="fr-FR" dirty="0"/>
          </a:p>
          <a:p>
            <a:pPr algn="just"/>
            <a:r>
              <a:rPr lang="fr-FR" dirty="0"/>
              <a:t>Entre 2011 et 2024, les effectifs de la fonction publique ont progressé de </a:t>
            </a:r>
            <a:r>
              <a:rPr lang="fr-FR" b="1" dirty="0"/>
              <a:t>7,9 %</a:t>
            </a:r>
            <a:r>
              <a:rPr lang="fr-FR" dirty="0"/>
              <a:t>, avec une croissance plus marquée dans la FPH (</a:t>
            </a:r>
            <a:r>
              <a:rPr lang="fr-FR" b="1" dirty="0"/>
              <a:t>+10,3 %</a:t>
            </a:r>
            <a:r>
              <a:rPr lang="fr-FR" dirty="0"/>
              <a:t>) et la FPT (</a:t>
            </a:r>
            <a:r>
              <a:rPr lang="fr-FR" b="1" dirty="0"/>
              <a:t>+8,2 %</a:t>
            </a:r>
            <a:r>
              <a:rPr lang="fr-FR" dirty="0"/>
              <a:t>) que dans la FPE (</a:t>
            </a:r>
            <a:r>
              <a:rPr lang="fr-FR" b="1" dirty="0"/>
              <a:t>+6,6 %</a:t>
            </a:r>
            <a:r>
              <a:rPr lang="fr-FR" dirty="0"/>
              <a:t>).</a:t>
            </a:r>
          </a:p>
          <a:p>
            <a:pPr algn="just"/>
            <a:endParaRPr lang="fr-FR" dirty="0"/>
          </a:p>
        </p:txBody>
      </p:sp>
      <p:sp>
        <p:nvSpPr>
          <p:cNvPr id="3" name="Espace réservé de la date 2">
            <a:extLst>
              <a:ext uri="{FF2B5EF4-FFF2-40B4-BE49-F238E27FC236}">
                <a16:creationId xmlns:a16="http://schemas.microsoft.com/office/drawing/2014/main" id="{E44044D4-288D-4606-A3B8-6FAFAD951910}"/>
              </a:ext>
            </a:extLst>
          </p:cNvPr>
          <p:cNvSpPr>
            <a:spLocks noGrp="1"/>
          </p:cNvSpPr>
          <p:nvPr>
            <p:ph type="dt" sz="half" idx="2"/>
          </p:nvPr>
        </p:nvSpPr>
        <p:spPr/>
        <p:txBody>
          <a:bodyPr/>
          <a:lstStyle/>
          <a:p>
            <a:r>
              <a:rPr lang="fr-FR" cap="all" dirty="0"/>
              <a:t>08/07/2026</a:t>
            </a:r>
          </a:p>
        </p:txBody>
      </p:sp>
      <p:sp>
        <p:nvSpPr>
          <p:cNvPr id="4" name="Titre 3">
            <a:extLst>
              <a:ext uri="{FF2B5EF4-FFF2-40B4-BE49-F238E27FC236}">
                <a16:creationId xmlns:a16="http://schemas.microsoft.com/office/drawing/2014/main" id="{76808A59-4745-43AA-A27D-4E637BFE234D}"/>
              </a:ext>
            </a:extLst>
          </p:cNvPr>
          <p:cNvSpPr>
            <a:spLocks noGrp="1"/>
          </p:cNvSpPr>
          <p:nvPr>
            <p:ph type="title"/>
          </p:nvPr>
        </p:nvSpPr>
        <p:spPr>
          <a:xfrm>
            <a:off x="315310" y="770468"/>
            <a:ext cx="8577170" cy="370422"/>
          </a:xfrm>
        </p:spPr>
        <p:txBody>
          <a:bodyPr/>
          <a:lstStyle/>
          <a:p>
            <a:r>
              <a:rPr lang="fr-FR" sz="2000" dirty="0"/>
              <a:t>La croissance des effectifs répond à des besoins de services publics</a:t>
            </a:r>
          </a:p>
        </p:txBody>
      </p:sp>
      <p:sp>
        <p:nvSpPr>
          <p:cNvPr id="7" name="Espace réservé du texte 6">
            <a:extLst>
              <a:ext uri="{FF2B5EF4-FFF2-40B4-BE49-F238E27FC236}">
                <a16:creationId xmlns:a16="http://schemas.microsoft.com/office/drawing/2014/main" id="{9CE2693D-B4F8-4960-AF5D-1997E33F5D20}"/>
              </a:ext>
            </a:extLst>
          </p:cNvPr>
          <p:cNvSpPr>
            <a:spLocks noGrp="1"/>
          </p:cNvSpPr>
          <p:nvPr>
            <p:ph type="body" sz="quarter" idx="13"/>
          </p:nvPr>
        </p:nvSpPr>
        <p:spPr>
          <a:xfrm>
            <a:off x="315310" y="1317643"/>
            <a:ext cx="8383080" cy="461665"/>
          </a:xfrm>
        </p:spPr>
        <p:txBody>
          <a:bodyPr/>
          <a:lstStyle/>
          <a:p>
            <a:pPr algn="just"/>
            <a:r>
              <a:rPr lang="fr-FR" dirty="0"/>
              <a:t>En base 100 (2011), les effectifs des trois versants de la fonction publique affichent une progression continue jusqu'en 2024, portant la hausse globale à 7,9 %</a:t>
            </a:r>
          </a:p>
        </p:txBody>
      </p:sp>
      <p:graphicFrame>
        <p:nvGraphicFramePr>
          <p:cNvPr id="15" name="Espace réservé pour une image  14">
            <a:extLst>
              <a:ext uri="{FF2B5EF4-FFF2-40B4-BE49-F238E27FC236}">
                <a16:creationId xmlns:a16="http://schemas.microsoft.com/office/drawing/2014/main" id="{A3B4A8E2-AB25-4CE3-B724-C8E55A67474B}"/>
              </a:ext>
            </a:extLst>
          </p:cNvPr>
          <p:cNvGraphicFramePr>
            <a:graphicFrameLocks noGrp="1"/>
          </p:cNvGraphicFramePr>
          <p:nvPr>
            <p:ph type="pic" sz="quarter" idx="15"/>
            <p:extLst>
              <p:ext uri="{D42A27DB-BD31-4B8C-83A1-F6EECF244321}">
                <p14:modId xmlns:p14="http://schemas.microsoft.com/office/powerpoint/2010/main" val="2452799349"/>
              </p:ext>
            </p:extLst>
          </p:nvPr>
        </p:nvGraphicFramePr>
        <p:xfrm>
          <a:off x="3132138" y="1897816"/>
          <a:ext cx="5616575" cy="2601912"/>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A47A4C03-A489-4F7F-8DF3-A9CA550377CB}"/>
              </a:ext>
            </a:extLst>
          </p:cNvPr>
          <p:cNvSpPr txBox="1"/>
          <p:nvPr/>
        </p:nvSpPr>
        <p:spPr>
          <a:xfrm>
            <a:off x="3300251" y="4443336"/>
            <a:ext cx="5256584" cy="246221"/>
          </a:xfrm>
          <a:prstGeom prst="rect">
            <a:avLst/>
          </a:prstGeom>
          <a:noFill/>
        </p:spPr>
        <p:txBody>
          <a:bodyPr wrap="square">
            <a:spAutoFit/>
          </a:bodyPr>
          <a:lstStyle/>
          <a:p>
            <a:pPr algn="just"/>
            <a:r>
              <a:rPr lang="fr-FR" sz="1000" i="1" dirty="0"/>
              <a:t>Source : </a:t>
            </a:r>
            <a:r>
              <a:rPr lang="fr-FR" sz="1000" i="1" dirty="0" err="1"/>
              <a:t>Siasp</a:t>
            </a:r>
            <a:r>
              <a:rPr lang="fr-FR" sz="1000" i="1" dirty="0"/>
              <a:t>, Insee. Traitement DGAFP-</a:t>
            </a:r>
            <a:r>
              <a:rPr lang="fr-FR" sz="1000" i="1" dirty="0" err="1"/>
              <a:t>SDessi</a:t>
            </a:r>
            <a:r>
              <a:rPr lang="fr-FR" sz="1000" i="1" dirty="0"/>
              <a:t>.</a:t>
            </a:r>
          </a:p>
        </p:txBody>
      </p:sp>
    </p:spTree>
    <p:extLst>
      <p:ext uri="{BB962C8B-B14F-4D97-AF65-F5344CB8AC3E}">
        <p14:creationId xmlns:p14="http://schemas.microsoft.com/office/powerpoint/2010/main" val="2430142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7FF45C68-7368-44D6-8CC2-67DD2A279ACF}"/>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Espace réservé du texte 8">
            <a:extLst>
              <a:ext uri="{FF2B5EF4-FFF2-40B4-BE49-F238E27FC236}">
                <a16:creationId xmlns:a16="http://schemas.microsoft.com/office/drawing/2014/main" id="{6911B140-C3A1-410E-894A-EBEE83BFDA48}"/>
              </a:ext>
            </a:extLst>
          </p:cNvPr>
          <p:cNvSpPr>
            <a:spLocks noGrp="1"/>
          </p:cNvSpPr>
          <p:nvPr>
            <p:ph type="body" sz="quarter" idx="14"/>
          </p:nvPr>
        </p:nvSpPr>
        <p:spPr>
          <a:xfrm>
            <a:off x="242502" y="1856702"/>
            <a:ext cx="3384376" cy="1636345"/>
          </a:xfrm>
        </p:spPr>
        <p:txBody>
          <a:bodyPr/>
          <a:lstStyle/>
          <a:p>
            <a:pPr algn="just"/>
            <a:r>
              <a:rPr lang="fr-FR" dirty="0"/>
              <a:t>En 2024, la fonction publique représente </a:t>
            </a:r>
            <a:r>
              <a:rPr lang="fr-FR" b="1" dirty="0"/>
              <a:t>19,8 % de l'emploi total </a:t>
            </a:r>
            <a:r>
              <a:rPr lang="fr-FR" dirty="0"/>
              <a:t>en France, soit près d'un emploi sur cinq, illustrant son rôle majeur dans la structure de l'emploi.</a:t>
            </a:r>
          </a:p>
          <a:p>
            <a:pPr algn="just"/>
            <a:endParaRPr lang="fr-FR" dirty="0"/>
          </a:p>
          <a:p>
            <a:endParaRPr lang="fr-FR" dirty="0"/>
          </a:p>
        </p:txBody>
      </p:sp>
      <p:sp>
        <p:nvSpPr>
          <p:cNvPr id="3" name="Espace réservé de la date 2">
            <a:extLst>
              <a:ext uri="{FF2B5EF4-FFF2-40B4-BE49-F238E27FC236}">
                <a16:creationId xmlns:a16="http://schemas.microsoft.com/office/drawing/2014/main" id="{454C26A8-CF77-453C-ACD7-905816A08182}"/>
              </a:ext>
            </a:extLst>
          </p:cNvPr>
          <p:cNvSpPr>
            <a:spLocks noGrp="1"/>
          </p:cNvSpPr>
          <p:nvPr>
            <p:ph type="dt" sz="half" idx="2"/>
          </p:nvPr>
        </p:nvSpPr>
        <p:spPr/>
        <p:txBody>
          <a:bodyPr/>
          <a:lstStyle/>
          <a:p>
            <a:r>
              <a:rPr lang="fr-FR" cap="all" dirty="0"/>
              <a:t>08/07/2026</a:t>
            </a:r>
          </a:p>
        </p:txBody>
      </p:sp>
      <p:sp>
        <p:nvSpPr>
          <p:cNvPr id="7" name="Titre 6">
            <a:extLst>
              <a:ext uri="{FF2B5EF4-FFF2-40B4-BE49-F238E27FC236}">
                <a16:creationId xmlns:a16="http://schemas.microsoft.com/office/drawing/2014/main" id="{075D18CA-122A-4498-904E-3E50251D0892}"/>
              </a:ext>
            </a:extLst>
          </p:cNvPr>
          <p:cNvSpPr>
            <a:spLocks noGrp="1"/>
          </p:cNvSpPr>
          <p:nvPr>
            <p:ph type="title"/>
          </p:nvPr>
        </p:nvSpPr>
        <p:spPr>
          <a:xfrm>
            <a:off x="323528" y="756954"/>
            <a:ext cx="8424863" cy="924420"/>
          </a:xfrm>
        </p:spPr>
        <p:txBody>
          <a:bodyPr/>
          <a:lstStyle/>
          <a:p>
            <a:r>
              <a:rPr lang="fr-FR" sz="2000" dirty="0"/>
              <a:t>Le poids de la fonction publique dans l'emploi total reste globalement stable</a:t>
            </a:r>
            <a:br>
              <a:rPr lang="fr-FR" sz="2000" dirty="0"/>
            </a:br>
            <a:endParaRPr lang="fr-FR" sz="2000" dirty="0"/>
          </a:p>
        </p:txBody>
      </p:sp>
      <p:sp>
        <p:nvSpPr>
          <p:cNvPr id="8" name="Espace réservé du texte 7">
            <a:extLst>
              <a:ext uri="{FF2B5EF4-FFF2-40B4-BE49-F238E27FC236}">
                <a16:creationId xmlns:a16="http://schemas.microsoft.com/office/drawing/2014/main" id="{ACD508F8-C81A-450E-B389-E0E9150F4E80}"/>
              </a:ext>
            </a:extLst>
          </p:cNvPr>
          <p:cNvSpPr>
            <a:spLocks noGrp="1"/>
          </p:cNvSpPr>
          <p:nvPr>
            <p:ph type="body" sz="quarter" idx="13"/>
          </p:nvPr>
        </p:nvSpPr>
        <p:spPr>
          <a:xfrm>
            <a:off x="251842" y="1419622"/>
            <a:ext cx="8424614" cy="230832"/>
          </a:xfrm>
        </p:spPr>
        <p:txBody>
          <a:bodyPr/>
          <a:lstStyle/>
          <a:p>
            <a:r>
              <a:rPr lang="fr-FR" dirty="0"/>
              <a:t>Evolution de la part de l’emploi public dans l’emploi total depuis 1991 </a:t>
            </a:r>
          </a:p>
        </p:txBody>
      </p:sp>
      <p:graphicFrame>
        <p:nvGraphicFramePr>
          <p:cNvPr id="11" name="Espace réservé pour une image  10">
            <a:extLst>
              <a:ext uri="{FF2B5EF4-FFF2-40B4-BE49-F238E27FC236}">
                <a16:creationId xmlns:a16="http://schemas.microsoft.com/office/drawing/2014/main" id="{2C47FA62-A55F-4754-820C-34DA4AC6B146}"/>
              </a:ext>
            </a:extLst>
          </p:cNvPr>
          <p:cNvGraphicFramePr>
            <a:graphicFrameLocks noGrp="1"/>
          </p:cNvGraphicFramePr>
          <p:nvPr>
            <p:ph type="pic" sz="quarter" idx="15"/>
            <p:extLst>
              <p:ext uri="{D42A27DB-BD31-4B8C-83A1-F6EECF244321}">
                <p14:modId xmlns:p14="http://schemas.microsoft.com/office/powerpoint/2010/main" val="4056610614"/>
              </p:ext>
            </p:extLst>
          </p:nvPr>
        </p:nvGraphicFramePr>
        <p:xfrm>
          <a:off x="3779590" y="1769213"/>
          <a:ext cx="4968801" cy="2448470"/>
        </p:xfrm>
        <a:graphic>
          <a:graphicData uri="http://schemas.openxmlformats.org/drawingml/2006/chart">
            <c:chart xmlns:c="http://schemas.openxmlformats.org/drawingml/2006/chart" xmlns:r="http://schemas.openxmlformats.org/officeDocument/2006/relationships" r:id="rId3"/>
          </a:graphicData>
        </a:graphic>
      </p:graphicFrame>
      <p:sp>
        <p:nvSpPr>
          <p:cNvPr id="10" name="Espace réservé du texte 8">
            <a:extLst>
              <a:ext uri="{FF2B5EF4-FFF2-40B4-BE49-F238E27FC236}">
                <a16:creationId xmlns:a16="http://schemas.microsoft.com/office/drawing/2014/main" id="{24421346-3FE9-4756-B8F9-E8CAAC629316}"/>
              </a:ext>
            </a:extLst>
          </p:cNvPr>
          <p:cNvSpPr txBox="1">
            <a:spLocks/>
          </p:cNvSpPr>
          <p:nvPr/>
        </p:nvSpPr>
        <p:spPr bwMode="gray">
          <a:xfrm>
            <a:off x="3779589" y="3931343"/>
            <a:ext cx="4968801" cy="866904"/>
          </a:xfrm>
          <a:prstGeom prst="rect">
            <a:avLst/>
          </a:prstGeom>
        </p:spPr>
        <p:txBody>
          <a:bodyPr vert="horz" wrap="square" lIns="0" tIns="0" rIns="0" bIns="0" rtlCol="0" anchor="t" anchorCtr="0">
            <a:sp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endParaRPr lang="fr-FR" dirty="0"/>
          </a:p>
          <a:p>
            <a:pPr algn="just"/>
            <a:r>
              <a:rPr lang="fr-FR" sz="1000" i="1" dirty="0"/>
              <a:t>Source : Insee, Estimations d'emploi. Champ : France (hors Mayotte), personnes de 15 ans ou plus, y compris bénéficiaires de contrats aidés et emplois annexes.</a:t>
            </a:r>
          </a:p>
          <a:p>
            <a:endParaRPr lang="fr-FR" dirty="0"/>
          </a:p>
        </p:txBody>
      </p:sp>
    </p:spTree>
    <p:extLst>
      <p:ext uri="{BB962C8B-B14F-4D97-AF65-F5344CB8AC3E}">
        <p14:creationId xmlns:p14="http://schemas.microsoft.com/office/powerpoint/2010/main" val="97212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650CDB4-D4E5-43F3-8065-883A158AF355}"/>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
        <p:nvSpPr>
          <p:cNvPr id="10" name="Espace réservé du texte 9">
            <a:extLst>
              <a:ext uri="{FF2B5EF4-FFF2-40B4-BE49-F238E27FC236}">
                <a16:creationId xmlns:a16="http://schemas.microsoft.com/office/drawing/2014/main" id="{70C939C0-8272-4C43-8430-65B2C5D370B0}"/>
              </a:ext>
            </a:extLst>
          </p:cNvPr>
          <p:cNvSpPr>
            <a:spLocks noGrp="1"/>
          </p:cNvSpPr>
          <p:nvPr>
            <p:ph type="body" sz="quarter" idx="14"/>
          </p:nvPr>
        </p:nvSpPr>
        <p:spPr>
          <a:xfrm>
            <a:off x="107504" y="1288186"/>
            <a:ext cx="2592288" cy="878895"/>
          </a:xfrm>
        </p:spPr>
        <p:txBody>
          <a:bodyPr/>
          <a:lstStyle/>
          <a:p>
            <a:pPr algn="just">
              <a:lnSpc>
                <a:spcPct val="107000"/>
              </a:lnSpc>
              <a:spcAft>
                <a:spcPts val="800"/>
              </a:spcAft>
            </a:pPr>
            <a:endParaRPr lang="fr-FR" dirty="0"/>
          </a:p>
          <a:p>
            <a:pPr algn="just">
              <a:lnSpc>
                <a:spcPct val="107000"/>
              </a:lnSpc>
              <a:spcAft>
                <a:spcPts val="800"/>
              </a:spcAft>
            </a:pPr>
            <a:endParaRPr lang="fr-FR" dirty="0"/>
          </a:p>
          <a:p>
            <a:pPr algn="just">
              <a:lnSpc>
                <a:spcPct val="107000"/>
              </a:lnSpc>
              <a:spcAft>
                <a:spcPts val="800"/>
              </a:spcAft>
            </a:pPr>
            <a:endParaRPr lang="fr-FR" dirty="0"/>
          </a:p>
        </p:txBody>
      </p:sp>
      <p:sp>
        <p:nvSpPr>
          <p:cNvPr id="3" name="Espace réservé de la date 2">
            <a:extLst>
              <a:ext uri="{FF2B5EF4-FFF2-40B4-BE49-F238E27FC236}">
                <a16:creationId xmlns:a16="http://schemas.microsoft.com/office/drawing/2014/main" id="{E717A7E7-6755-4856-87AF-B9D05FC9EE74}"/>
              </a:ext>
            </a:extLst>
          </p:cNvPr>
          <p:cNvSpPr>
            <a:spLocks noGrp="1"/>
          </p:cNvSpPr>
          <p:nvPr>
            <p:ph type="dt" sz="half" idx="2"/>
          </p:nvPr>
        </p:nvSpPr>
        <p:spPr/>
        <p:txBody>
          <a:bodyPr/>
          <a:lstStyle/>
          <a:p>
            <a:r>
              <a:rPr lang="fr-FR" cap="all" dirty="0"/>
              <a:t>08/07/2026</a:t>
            </a:r>
          </a:p>
        </p:txBody>
      </p:sp>
      <p:sp>
        <p:nvSpPr>
          <p:cNvPr id="8" name="Titre 7">
            <a:extLst>
              <a:ext uri="{FF2B5EF4-FFF2-40B4-BE49-F238E27FC236}">
                <a16:creationId xmlns:a16="http://schemas.microsoft.com/office/drawing/2014/main" id="{7C7A8737-0D87-41E7-A05C-5F5544BA7D65}"/>
              </a:ext>
            </a:extLst>
          </p:cNvPr>
          <p:cNvSpPr>
            <a:spLocks noGrp="1"/>
          </p:cNvSpPr>
          <p:nvPr>
            <p:ph type="title"/>
          </p:nvPr>
        </p:nvSpPr>
        <p:spPr>
          <a:xfrm>
            <a:off x="395536" y="684466"/>
            <a:ext cx="8424863" cy="647421"/>
          </a:xfrm>
        </p:spPr>
        <p:txBody>
          <a:bodyPr/>
          <a:lstStyle/>
          <a:p>
            <a:r>
              <a:rPr lang="fr-FR" sz="2000" dirty="0"/>
              <a:t>Le contexte budgétaire contraint rend difficile toute mesure générale</a:t>
            </a:r>
          </a:p>
        </p:txBody>
      </p:sp>
      <p:pic>
        <p:nvPicPr>
          <p:cNvPr id="14" name="Picture 3" descr="Dette publique en France et dans la zone euro, déficit public et charges d’intérêts en 2025." title="Contrainte macroéconomique">
            <a:extLst>
              <a:ext uri="{FF2B5EF4-FFF2-40B4-BE49-F238E27FC236}">
                <a16:creationId xmlns:a16="http://schemas.microsoft.com/office/drawing/2014/main" id="{B293E25F-D57A-4A71-8826-BFBE83D249A6}"/>
              </a:ext>
            </a:extLst>
          </p:cNvPr>
          <p:cNvPicPr>
            <a:picLocks noGrp="1"/>
          </p:cNvPicPr>
          <p:nvPr>
            <p:ph type="pic" sz="quarter" idx="15"/>
          </p:nvPr>
        </p:nvPicPr>
        <p:blipFill>
          <a:blip r:embed="rId3"/>
          <a:srcRect/>
          <a:stretch>
            <a:fillRect/>
          </a:stretch>
        </p:blipFill>
        <p:spPr>
          <a:xfrm>
            <a:off x="323850" y="1489074"/>
            <a:ext cx="5616575" cy="3070225"/>
          </a:xfrm>
          <a:prstGeom prst="rect">
            <a:avLst/>
          </a:prstGeom>
        </p:spPr>
      </p:pic>
      <p:sp>
        <p:nvSpPr>
          <p:cNvPr id="7" name="Espace réservé du texte 8">
            <a:extLst>
              <a:ext uri="{FF2B5EF4-FFF2-40B4-BE49-F238E27FC236}">
                <a16:creationId xmlns:a16="http://schemas.microsoft.com/office/drawing/2014/main" id="{7D6B7112-A8FE-4C97-BE34-C3AB361C298A}"/>
              </a:ext>
            </a:extLst>
          </p:cNvPr>
          <p:cNvSpPr txBox="1">
            <a:spLocks/>
          </p:cNvSpPr>
          <p:nvPr/>
        </p:nvSpPr>
        <p:spPr bwMode="gray">
          <a:xfrm>
            <a:off x="5940426" y="2067694"/>
            <a:ext cx="2808288" cy="1420902"/>
          </a:xfrm>
          <a:prstGeom prst="rect">
            <a:avLst/>
          </a:prstGeom>
        </p:spPr>
        <p:txBody>
          <a:bodyPr vert="horz" wrap="square" lIns="0" tIns="0" rIns="0" bIns="0" rtlCol="0" anchor="t" anchorCtr="0">
            <a:sp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arianne" panose="02000000000000000000" pitchFamily="2" charset="0"/>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arianne" panose="02000000000000000000" pitchFamily="2" charset="0"/>
                <a:ea typeface="+mn-ea"/>
                <a:cs typeface="+mn-cs"/>
              </a:defRPr>
            </a:lvl2pPr>
            <a:lvl3pPr marL="531450" indent="-171450" algn="l" defTabSz="914400" rtl="0" eaLnBrk="1" latinLnBrk="0" hangingPunct="1">
              <a:lnSpc>
                <a:spcPct val="100000"/>
              </a:lnSpc>
              <a:spcBef>
                <a:spcPts val="100"/>
              </a:spcBef>
              <a:spcAft>
                <a:spcPts val="100"/>
              </a:spcAft>
              <a:buSzPct val="100000"/>
              <a:buFont typeface="Courier New" panose="02070309020205020404" pitchFamily="49" charset="0"/>
              <a:buChar char="o"/>
              <a:defRPr sz="1000" kern="1200" baseline="0">
                <a:solidFill>
                  <a:schemeClr val="tx1"/>
                </a:solidFill>
                <a:latin typeface="Marianne" panose="02000000000000000000" pitchFamily="2" charset="0"/>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arianne" panose="02000000000000000000" pitchFamily="2" charset="0"/>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arianne" panose="02000000000000000000"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dirty="0"/>
              <a:t>Une hausse de 1% de la valeur du point représente un coût de 2,4 Md€ pour les finances publiques (trois versants)</a:t>
            </a:r>
          </a:p>
          <a:p>
            <a:pPr algn="just"/>
            <a:endParaRPr lang="fr-FR" dirty="0"/>
          </a:p>
          <a:p>
            <a:endParaRPr lang="fr-FR" dirty="0"/>
          </a:p>
        </p:txBody>
      </p:sp>
    </p:spTree>
    <p:extLst>
      <p:ext uri="{BB962C8B-B14F-4D97-AF65-F5344CB8AC3E}">
        <p14:creationId xmlns:p14="http://schemas.microsoft.com/office/powerpoint/2010/main" val="3156698847"/>
      </p:ext>
    </p:extLst>
  </p:cSld>
  <p:clrMapOvr>
    <a:masterClrMapping/>
  </p:clrMapOvr>
</p:sld>
</file>

<file path=ppt/theme/theme1.xml><?xml version="1.0" encoding="utf-8"?>
<a:theme xmlns:a="http://schemas.openxmlformats.org/drawingml/2006/main" name="DGAFP">
  <a:themeElements>
    <a:clrScheme name="Personnalisé 4">
      <a:dk1>
        <a:srgbClr val="000000"/>
      </a:dk1>
      <a:lt1>
        <a:srgbClr val="FFFFFF"/>
      </a:lt1>
      <a:dk2>
        <a:srgbClr val="000091"/>
      </a:dk2>
      <a:lt2>
        <a:srgbClr val="E1000F"/>
      </a:lt2>
      <a:accent1>
        <a:srgbClr val="169B61"/>
      </a:accent1>
      <a:accent2>
        <a:srgbClr val="5770BE"/>
      </a:accent2>
      <a:accent3>
        <a:srgbClr val="FDCF41"/>
      </a:accent3>
      <a:accent4>
        <a:srgbClr val="FF6F4C"/>
      </a:accent4>
      <a:accent5>
        <a:srgbClr val="A26859"/>
      </a:accent5>
      <a:accent6>
        <a:srgbClr val="91AE4F"/>
      </a:accent6>
      <a:hlink>
        <a:srgbClr val="91AE4F"/>
      </a:hlink>
      <a:folHlink>
        <a:srgbClr val="91AE4F"/>
      </a:folHlink>
    </a:clrScheme>
    <a:fontScheme name="Marianne">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2400" b="1" dirty="0" smtClean="0"/>
        </a:defPPr>
      </a:lstStyle>
    </a:txDef>
  </a:objectDefaults>
  <a:extraClrSchemeLst/>
  <a:extLst>
    <a:ext uri="{05A4C25C-085E-4340-85A3-A5531E510DB2}">
      <thm15:themeFamily xmlns:thm15="http://schemas.microsoft.com/office/thememl/2012/main" name="TEMPLATE_SIG_MARIANNE" id="{3576D1DF-C3A6-4B86-BAF5-6BCF09A38098}" vid="{9F83C85E-6B38-4D7C-BA0A-2805BA37F93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TEMPLATE_PremiereMinistreSIG_MARIANNE</Template>
  <TotalTime>23244</TotalTime>
  <Words>2113</Words>
  <Application>Microsoft Office PowerPoint</Application>
  <PresentationFormat>Affichage à l'écran (16:9)</PresentationFormat>
  <Paragraphs>221</Paragraphs>
  <Slides>26</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Arial</vt:lpstr>
      <vt:lpstr>Calibri</vt:lpstr>
      <vt:lpstr>Courier New</vt:lpstr>
      <vt:lpstr>Marianne</vt:lpstr>
      <vt:lpstr>Marianne Medium</vt:lpstr>
      <vt:lpstr>Wingdings</vt:lpstr>
      <vt:lpstr>DGAFP</vt:lpstr>
      <vt:lpstr>Présentation PowerPoint</vt:lpstr>
      <vt:lpstr>SOMMAIRE</vt:lpstr>
      <vt:lpstr>Présentation PowerPoint</vt:lpstr>
      <vt:lpstr>Le rendez-vous salarial 2026 : renouer avec un temps fort du dialogue social</vt:lpstr>
      <vt:lpstr>Présentation PowerPoint</vt:lpstr>
      <vt:lpstr>Les fonctionnaires ne doivent pas être les boucs émissaires de nos difficultés de finances publiques</vt:lpstr>
      <vt:lpstr>La croissance des effectifs répond à des besoins de services publics</vt:lpstr>
      <vt:lpstr>Le poids de la fonction publique dans l'emploi total reste globalement stable </vt:lpstr>
      <vt:lpstr>Le contexte budgétaire contraint rend difficile toute mesure générale</vt:lpstr>
      <vt:lpstr>Présentation PowerPoint</vt:lpstr>
      <vt:lpstr>Une rémunération globalement stable depuis plusieurs années</vt:lpstr>
      <vt:lpstr>Des rémunérations qui suivent globalement l’inflation</vt:lpstr>
      <vt:lpstr>Une comparaison public/ privé globalement favorable sur les sept premiers déciles </vt:lpstr>
      <vt:lpstr>Les emplois les moins qualifiés sont mieux rémunérés dans la fonction publique </vt:lpstr>
      <vt:lpstr>Présentation PowerPoint</vt:lpstr>
      <vt:lpstr>La hausse continue du SMIC empiète sur les bas de grille mais ne traduit pas la situation réelle des agents</vt:lpstr>
      <vt:lpstr>Présentation PowerPoint</vt:lpstr>
      <vt:lpstr>Point d’indice : un levier difficile à mobiliser aujourd’hui</vt:lpstr>
      <vt:lpstr>Des actions pérennes en faveur de l’attractivité de la fonction publique en 2027  </vt:lpstr>
      <vt:lpstr>Exemple d’impact de la mesure classement pour une fonctionnaire </vt:lpstr>
      <vt:lpstr>Exemple d’impact de la mesure classement pour un contractuel </vt:lpstr>
      <vt:lpstr>Des actions pour redonner de la progression aux carrières, dès 2027 </vt:lpstr>
      <vt:lpstr>Des actions pour redonner de la progression aux carrières, dès 2027 </vt:lpstr>
      <vt:lpstr>Concentrer les marges de manœuvre sur des mesures indiciaires très ciblées, dans le cadre d’un travail pluriannuel</vt:lpstr>
      <vt:lpstr>Concentrer les marges de manœuvre sur des mesures indiciaires très ciblées, dans le cadre d’un travail pluriannuel</vt:lpstr>
      <vt:lpstr>Concentrer les marges de manœuvre sur des mesures indiciaires très ciblées, dans le cadre d’un travail pluriannuel</vt:lpstr>
    </vt:vector>
  </TitlesOfParts>
  <Manager>Client</Manager>
  <Company>SPM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BOUCHEREAU Charline</dc:creator>
  <cp:lastModifiedBy>Nathalie BONHEME</cp:lastModifiedBy>
  <cp:revision>1098</cp:revision>
  <cp:lastPrinted>2026-07-01T10:39:15Z</cp:lastPrinted>
  <dcterms:created xsi:type="dcterms:W3CDTF">2022-10-11T08:53:04Z</dcterms:created>
  <dcterms:modified xsi:type="dcterms:W3CDTF">2026-07-08T16:26:07Z</dcterms:modified>
</cp:coreProperties>
</file>